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0" r:id="rId1"/>
  </p:sldMasterIdLst>
  <p:notesMasterIdLst>
    <p:notesMasterId r:id="rId182"/>
  </p:notesMasterIdLst>
  <p:sldIdLst>
    <p:sldId id="876" r:id="rId2"/>
    <p:sldId id="991" r:id="rId3"/>
    <p:sldId id="992" r:id="rId4"/>
    <p:sldId id="1315" r:id="rId5"/>
    <p:sldId id="1316" r:id="rId6"/>
    <p:sldId id="1317" r:id="rId7"/>
    <p:sldId id="1318" r:id="rId8"/>
    <p:sldId id="1319" r:id="rId9"/>
    <p:sldId id="1320" r:id="rId10"/>
    <p:sldId id="1039" r:id="rId11"/>
    <p:sldId id="1040" r:id="rId12"/>
    <p:sldId id="1041" r:id="rId13"/>
    <p:sldId id="1042" r:id="rId14"/>
    <p:sldId id="997" r:id="rId15"/>
    <p:sldId id="995" r:id="rId16"/>
    <p:sldId id="1017" r:id="rId17"/>
    <p:sldId id="1018" r:id="rId18"/>
    <p:sldId id="1026" r:id="rId19"/>
    <p:sldId id="1043" r:id="rId20"/>
    <p:sldId id="1095" r:id="rId21"/>
    <p:sldId id="1096" r:id="rId22"/>
    <p:sldId id="1097" r:id="rId23"/>
    <p:sldId id="1098" r:id="rId24"/>
    <p:sldId id="1099" r:id="rId25"/>
    <p:sldId id="1100" r:id="rId26"/>
    <p:sldId id="1101" r:id="rId27"/>
    <p:sldId id="1029" r:id="rId28"/>
    <p:sldId id="1030" r:id="rId29"/>
    <p:sldId id="1031" r:id="rId30"/>
    <p:sldId id="1032" r:id="rId31"/>
    <p:sldId id="1033" r:id="rId32"/>
    <p:sldId id="1034" r:id="rId33"/>
    <p:sldId id="1035" r:id="rId34"/>
    <p:sldId id="1036" r:id="rId35"/>
    <p:sldId id="1037" r:id="rId36"/>
    <p:sldId id="1038" r:id="rId37"/>
    <p:sldId id="998" r:id="rId38"/>
    <p:sldId id="999" r:id="rId39"/>
    <p:sldId id="1000" r:id="rId40"/>
    <p:sldId id="1002" r:id="rId41"/>
    <p:sldId id="1003" r:id="rId42"/>
    <p:sldId id="1004" r:id="rId43"/>
    <p:sldId id="1005" r:id="rId44"/>
    <p:sldId id="1006" r:id="rId45"/>
    <p:sldId id="1121" r:id="rId46"/>
    <p:sldId id="1028" r:id="rId47"/>
    <p:sldId id="1322" r:id="rId48"/>
    <p:sldId id="1321" r:id="rId49"/>
    <p:sldId id="1216" r:id="rId50"/>
    <p:sldId id="1217" r:id="rId51"/>
    <p:sldId id="1218" r:id="rId52"/>
    <p:sldId id="1219" r:id="rId53"/>
    <p:sldId id="1220" r:id="rId54"/>
    <p:sldId id="1323" r:id="rId55"/>
    <p:sldId id="1298" r:id="rId56"/>
    <p:sldId id="1044" r:id="rId57"/>
    <p:sldId id="1045" r:id="rId58"/>
    <p:sldId id="1324" r:id="rId59"/>
    <p:sldId id="1325" r:id="rId60"/>
    <p:sldId id="1326" r:id="rId61"/>
    <p:sldId id="1327" r:id="rId62"/>
    <p:sldId id="1046" r:id="rId63"/>
    <p:sldId id="1131" r:id="rId64"/>
    <p:sldId id="1132" r:id="rId65"/>
    <p:sldId id="1007" r:id="rId66"/>
    <p:sldId id="1136" r:id="rId67"/>
    <p:sldId id="1133" r:id="rId68"/>
    <p:sldId id="1134" r:id="rId69"/>
    <p:sldId id="1135" r:id="rId70"/>
    <p:sldId id="1008" r:id="rId71"/>
    <p:sldId id="1010" r:id="rId72"/>
    <p:sldId id="1137" r:id="rId73"/>
    <p:sldId id="1138" r:id="rId74"/>
    <p:sldId id="1139" r:id="rId75"/>
    <p:sldId id="1140" r:id="rId76"/>
    <p:sldId id="1141" r:id="rId77"/>
    <p:sldId id="1142" r:id="rId78"/>
    <p:sldId id="1143" r:id="rId79"/>
    <p:sldId id="1047" r:id="rId80"/>
    <p:sldId id="1329" r:id="rId81"/>
    <p:sldId id="1328" r:id="rId82"/>
    <p:sldId id="1149" r:id="rId83"/>
    <p:sldId id="1150" r:id="rId84"/>
    <p:sldId id="1152" r:id="rId85"/>
    <p:sldId id="1153" r:id="rId86"/>
    <p:sldId id="1154" r:id="rId87"/>
    <p:sldId id="1330" r:id="rId88"/>
    <p:sldId id="1144" r:id="rId89"/>
    <p:sldId id="1145" r:id="rId90"/>
    <p:sldId id="1146" r:id="rId91"/>
    <p:sldId id="1147" r:id="rId92"/>
    <p:sldId id="1148" r:id="rId93"/>
    <p:sldId id="1048" r:id="rId94"/>
    <p:sldId id="1128" r:id="rId95"/>
    <p:sldId id="1049" r:id="rId96"/>
    <p:sldId id="1123" r:id="rId97"/>
    <p:sldId id="1124" r:id="rId98"/>
    <p:sldId id="1115" r:id="rId99"/>
    <p:sldId id="1050" r:id="rId100"/>
    <p:sldId id="1331" r:id="rId101"/>
    <p:sldId id="1332" r:id="rId102"/>
    <p:sldId id="1333" r:id="rId103"/>
    <p:sldId id="1334" r:id="rId104"/>
    <p:sldId id="1335" r:id="rId105"/>
    <p:sldId id="1336" r:id="rId106"/>
    <p:sldId id="1337" r:id="rId107"/>
    <p:sldId id="1338" r:id="rId108"/>
    <p:sldId id="1339" r:id="rId109"/>
    <p:sldId id="1340" r:id="rId110"/>
    <p:sldId id="1341" r:id="rId111"/>
    <p:sldId id="1342" r:id="rId112"/>
    <p:sldId id="1343" r:id="rId113"/>
    <p:sldId id="1344" r:id="rId114"/>
    <p:sldId id="1345" r:id="rId115"/>
    <p:sldId id="1346" r:id="rId116"/>
    <p:sldId id="1347" r:id="rId117"/>
    <p:sldId id="1348" r:id="rId118"/>
    <p:sldId id="1349" r:id="rId119"/>
    <p:sldId id="1350" r:id="rId120"/>
    <p:sldId id="1351" r:id="rId121"/>
    <p:sldId id="1352" r:id="rId122"/>
    <p:sldId id="1354" r:id="rId123"/>
    <p:sldId id="1355" r:id="rId124"/>
    <p:sldId id="1356" r:id="rId125"/>
    <p:sldId id="1264" r:id="rId126"/>
    <p:sldId id="1265" r:id="rId127"/>
    <p:sldId id="1266" r:id="rId128"/>
    <p:sldId id="1267" r:id="rId129"/>
    <p:sldId id="1268" r:id="rId130"/>
    <p:sldId id="1269" r:id="rId131"/>
    <p:sldId id="1270" r:id="rId132"/>
    <p:sldId id="1271" r:id="rId133"/>
    <p:sldId id="1272" r:id="rId134"/>
    <p:sldId id="1273" r:id="rId135"/>
    <p:sldId id="1274" r:id="rId136"/>
    <p:sldId id="1127" r:id="rId137"/>
    <p:sldId id="1358" r:id="rId138"/>
    <p:sldId id="1359" r:id="rId139"/>
    <p:sldId id="1360" r:id="rId140"/>
    <p:sldId id="1362" r:id="rId141"/>
    <p:sldId id="1363" r:id="rId142"/>
    <p:sldId id="1364" r:id="rId143"/>
    <p:sldId id="1365" r:id="rId144"/>
    <p:sldId id="1366" r:id="rId145"/>
    <p:sldId id="1367" r:id="rId146"/>
    <p:sldId id="1368" r:id="rId147"/>
    <p:sldId id="1369" r:id="rId148"/>
    <p:sldId id="1370" r:id="rId149"/>
    <p:sldId id="1371" r:id="rId150"/>
    <p:sldId id="1372" r:id="rId151"/>
    <p:sldId id="1373" r:id="rId152"/>
    <p:sldId id="1374" r:id="rId153"/>
    <p:sldId id="1375" r:id="rId154"/>
    <p:sldId id="1376" r:id="rId155"/>
    <p:sldId id="1068" r:id="rId156"/>
    <p:sldId id="1069" r:id="rId157"/>
    <p:sldId id="1378" r:id="rId158"/>
    <p:sldId id="1379" r:id="rId159"/>
    <p:sldId id="1380" r:id="rId160"/>
    <p:sldId id="1381" r:id="rId161"/>
    <p:sldId id="1382" r:id="rId162"/>
    <p:sldId id="1383" r:id="rId163"/>
    <p:sldId id="1384" r:id="rId164"/>
    <p:sldId id="1385" r:id="rId165"/>
    <p:sldId id="1386" r:id="rId166"/>
    <p:sldId id="1387" r:id="rId167"/>
    <p:sldId id="1388" r:id="rId168"/>
    <p:sldId id="1389" r:id="rId169"/>
    <p:sldId id="1390" r:id="rId170"/>
    <p:sldId id="1391" r:id="rId171"/>
    <p:sldId id="1392" r:id="rId172"/>
    <p:sldId id="1393" r:id="rId173"/>
    <p:sldId id="1394" r:id="rId174"/>
    <p:sldId id="1395" r:id="rId175"/>
    <p:sldId id="1396" r:id="rId176"/>
    <p:sldId id="1397" r:id="rId177"/>
    <p:sldId id="1398" r:id="rId178"/>
    <p:sldId id="1399" r:id="rId179"/>
    <p:sldId id="1400" r:id="rId180"/>
    <p:sldId id="1401" r:id="rId181"/>
  </p:sldIdLst>
  <p:sldSz cx="9144000" cy="6858000" type="screen4x3"/>
  <p:notesSz cx="6794500" cy="9906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120">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2F1"/>
    <a:srgbClr val="221E1F"/>
    <a:srgbClr val="0D8840"/>
    <a:srgbClr val="1087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51" autoAdjust="0"/>
    <p:restoredTop sz="92427" autoAdjust="0"/>
  </p:normalViewPr>
  <p:slideViewPr>
    <p:cSldViewPr snapToGrid="0" snapToObjects="1">
      <p:cViewPr varScale="1">
        <p:scale>
          <a:sx n="76" d="100"/>
          <a:sy n="76" d="100"/>
        </p:scale>
        <p:origin x="1733" y="58"/>
      </p:cViewPr>
      <p:guideLst>
        <p:guide orient="horz" pos="2160"/>
        <p:guide pos="2880"/>
      </p:guideLst>
    </p:cSldViewPr>
  </p:slideViewPr>
  <p:outlineViewPr>
    <p:cViewPr>
      <p:scale>
        <a:sx n="33" d="100"/>
        <a:sy n="33" d="100"/>
      </p:scale>
      <p:origin x="0" y="67686"/>
    </p:cViewPr>
  </p:outlineViewPr>
  <p:notesTextViewPr>
    <p:cViewPr>
      <p:scale>
        <a:sx n="100" d="100"/>
        <a:sy n="100" d="100"/>
      </p:scale>
      <p:origin x="0" y="0"/>
    </p:cViewPr>
  </p:notesTextViewPr>
  <p:notesViewPr>
    <p:cSldViewPr snapToGrid="0" snapToObjects="1">
      <p:cViewPr varScale="1">
        <p:scale>
          <a:sx n="65" d="100"/>
          <a:sy n="65" d="100"/>
        </p:scale>
        <p:origin x="-2940" y="-102"/>
      </p:cViewPr>
      <p:guideLst>
        <p:guide orient="horz" pos="3120"/>
        <p:guide pos="214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notesMaster" Target="notesMasters/notesMaster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tableStyles" Target="tableStyle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microsoft.com/office/2016/11/relationships/changesInfo" Target="changesInfos/changesInfo1.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haled Alomari" userId="17b8f899-ee09-4ec6-9e77-5d6edb848da7" providerId="ADAL" clId="{8A665D01-A228-4AB0-8788-B6FC49E1849B}"/>
    <pc:docChg chg="delSld">
      <pc:chgData name="Khaled Alomari" userId="17b8f899-ee09-4ec6-9e77-5d6edb848da7" providerId="ADAL" clId="{8A665D01-A228-4AB0-8788-B6FC49E1849B}" dt="2026-02-22T18:17:47.249" v="5" actId="2696"/>
      <pc:docMkLst>
        <pc:docMk/>
      </pc:docMkLst>
      <pc:sldChg chg="del">
        <pc:chgData name="Khaled Alomari" userId="17b8f899-ee09-4ec6-9e77-5d6edb848da7" providerId="ADAL" clId="{8A665D01-A228-4AB0-8788-B6FC49E1849B}" dt="2026-02-22T18:17:35.356" v="4" actId="2696"/>
        <pc:sldMkLst>
          <pc:docMk/>
          <pc:sldMk cId="330042346" sldId="804"/>
        </pc:sldMkLst>
      </pc:sldChg>
      <pc:sldChg chg="del">
        <pc:chgData name="Khaled Alomari" userId="17b8f899-ee09-4ec6-9e77-5d6edb848da7" providerId="ADAL" clId="{8A665D01-A228-4AB0-8788-B6FC49E1849B}" dt="2026-02-22T18:17:00.518" v="1" actId="2696"/>
        <pc:sldMkLst>
          <pc:docMk/>
          <pc:sldMk cId="3643317935" sldId="805"/>
        </pc:sldMkLst>
      </pc:sldChg>
      <pc:sldChg chg="del">
        <pc:chgData name="Khaled Alomari" userId="17b8f899-ee09-4ec6-9e77-5d6edb848da7" providerId="ADAL" clId="{8A665D01-A228-4AB0-8788-B6FC49E1849B}" dt="2026-02-22T18:17:14.843" v="2" actId="2696"/>
        <pc:sldMkLst>
          <pc:docMk/>
          <pc:sldMk cId="72366842" sldId="806"/>
        </pc:sldMkLst>
      </pc:sldChg>
      <pc:sldChg chg="del">
        <pc:chgData name="Khaled Alomari" userId="17b8f899-ee09-4ec6-9e77-5d6edb848da7" providerId="ADAL" clId="{8A665D01-A228-4AB0-8788-B6FC49E1849B}" dt="2026-02-22T18:16:34.467" v="0" actId="2696"/>
        <pc:sldMkLst>
          <pc:docMk/>
          <pc:sldMk cId="4075289106" sldId="874"/>
        </pc:sldMkLst>
      </pc:sldChg>
      <pc:sldChg chg="del">
        <pc:chgData name="Khaled Alomari" userId="17b8f899-ee09-4ec6-9e77-5d6edb848da7" providerId="ADAL" clId="{8A665D01-A228-4AB0-8788-B6FC49E1849B}" dt="2026-02-22T18:16:34.467" v="0" actId="2696"/>
        <pc:sldMkLst>
          <pc:docMk/>
          <pc:sldMk cId="2544017357" sldId="875"/>
        </pc:sldMkLst>
      </pc:sldChg>
      <pc:sldChg chg="del">
        <pc:chgData name="Khaled Alomari" userId="17b8f899-ee09-4ec6-9e77-5d6edb848da7" providerId="ADAL" clId="{8A665D01-A228-4AB0-8788-B6FC49E1849B}" dt="2026-02-22T18:16:34.467" v="0" actId="2696"/>
        <pc:sldMkLst>
          <pc:docMk/>
          <pc:sldMk cId="0" sldId="877"/>
        </pc:sldMkLst>
      </pc:sldChg>
      <pc:sldChg chg="del">
        <pc:chgData name="Khaled Alomari" userId="17b8f899-ee09-4ec6-9e77-5d6edb848da7" providerId="ADAL" clId="{8A665D01-A228-4AB0-8788-B6FC49E1849B}" dt="2026-02-22T18:17:00.518" v="1" actId="2696"/>
        <pc:sldMkLst>
          <pc:docMk/>
          <pc:sldMk cId="4075289106" sldId="1155"/>
        </pc:sldMkLst>
      </pc:sldChg>
      <pc:sldChg chg="del">
        <pc:chgData name="Khaled Alomari" userId="17b8f899-ee09-4ec6-9e77-5d6edb848da7" providerId="ADAL" clId="{8A665D01-A228-4AB0-8788-B6FC49E1849B}" dt="2026-02-22T18:17:14.843" v="2" actId="2696"/>
        <pc:sldMkLst>
          <pc:docMk/>
          <pc:sldMk cId="4075289106" sldId="1156"/>
        </pc:sldMkLst>
      </pc:sldChg>
      <pc:sldChg chg="del">
        <pc:chgData name="Khaled Alomari" userId="17b8f899-ee09-4ec6-9e77-5d6edb848da7" providerId="ADAL" clId="{8A665D01-A228-4AB0-8788-B6FC49E1849B}" dt="2026-02-22T18:17:28.767" v="3" actId="2696"/>
        <pc:sldMkLst>
          <pc:docMk/>
          <pc:sldMk cId="72366842" sldId="1258"/>
        </pc:sldMkLst>
      </pc:sldChg>
      <pc:sldChg chg="del">
        <pc:chgData name="Khaled Alomari" userId="17b8f899-ee09-4ec6-9e77-5d6edb848da7" providerId="ADAL" clId="{8A665D01-A228-4AB0-8788-B6FC49E1849B}" dt="2026-02-22T18:17:28.767" v="3" actId="2696"/>
        <pc:sldMkLst>
          <pc:docMk/>
          <pc:sldMk cId="1777250491" sldId="1361"/>
        </pc:sldMkLst>
      </pc:sldChg>
      <pc:sldChg chg="del">
        <pc:chgData name="Khaled Alomari" userId="17b8f899-ee09-4ec6-9e77-5d6edb848da7" providerId="ADAL" clId="{8A665D01-A228-4AB0-8788-B6FC49E1849B}" dt="2026-02-22T18:17:35.356" v="4" actId="2696"/>
        <pc:sldMkLst>
          <pc:docMk/>
          <pc:sldMk cId="2576998872" sldId="1377"/>
        </pc:sldMkLst>
      </pc:sldChg>
      <pc:sldChg chg="del">
        <pc:chgData name="Khaled Alomari" userId="17b8f899-ee09-4ec6-9e77-5d6edb848da7" providerId="ADAL" clId="{8A665D01-A228-4AB0-8788-B6FC49E1849B}" dt="2026-02-22T18:17:47.249" v="5" actId="2696"/>
        <pc:sldMkLst>
          <pc:docMk/>
          <pc:sldMk cId="4069981712" sldId="1402"/>
        </pc:sldMkLst>
      </pc:sldChg>
      <pc:sldChg chg="del">
        <pc:chgData name="Khaled Alomari" userId="17b8f899-ee09-4ec6-9e77-5d6edb848da7" providerId="ADAL" clId="{8A665D01-A228-4AB0-8788-B6FC49E1849B}" dt="2026-02-22T18:17:47.249" v="5" actId="2696"/>
        <pc:sldMkLst>
          <pc:docMk/>
          <pc:sldMk cId="3268312804" sldId="140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50217" y="0"/>
            <a:ext cx="2944283" cy="495300"/>
          </a:xfrm>
          <a:prstGeom prst="rect">
            <a:avLst/>
          </a:prstGeom>
        </p:spPr>
        <p:txBody>
          <a:bodyPr vert="horz" lIns="91440" tIns="45720" rIns="91440" bIns="45720" rtlCol="1"/>
          <a:lstStyle>
            <a:lvl1pPr algn="r">
              <a:defRPr sz="1200"/>
            </a:lvl1pPr>
          </a:lstStyle>
          <a:p>
            <a:endParaRPr lang="ar-AE"/>
          </a:p>
        </p:txBody>
      </p:sp>
      <p:sp>
        <p:nvSpPr>
          <p:cNvPr id="3" name="Date Placeholder 2"/>
          <p:cNvSpPr>
            <a:spLocks noGrp="1"/>
          </p:cNvSpPr>
          <p:nvPr>
            <p:ph type="dt" idx="1"/>
          </p:nvPr>
        </p:nvSpPr>
        <p:spPr>
          <a:xfrm>
            <a:off x="1573" y="0"/>
            <a:ext cx="2944283" cy="495300"/>
          </a:xfrm>
          <a:prstGeom prst="rect">
            <a:avLst/>
          </a:prstGeom>
        </p:spPr>
        <p:txBody>
          <a:bodyPr vert="horz" lIns="91440" tIns="45720" rIns="91440" bIns="45720" rtlCol="1"/>
          <a:lstStyle>
            <a:lvl1pPr algn="l">
              <a:defRPr sz="1200"/>
            </a:lvl1pPr>
          </a:lstStyle>
          <a:p>
            <a:fld id="{51F04A1D-7FAD-425D-9FB5-7AF36BE64A0E}" type="datetimeFigureOut">
              <a:rPr lang="ar-AE" smtClean="0"/>
              <a:pPr/>
              <a:t>06/09/1447</a:t>
            </a:fld>
            <a:endParaRPr lang="ar-AE"/>
          </a:p>
        </p:txBody>
      </p:sp>
      <p:sp>
        <p:nvSpPr>
          <p:cNvPr id="4" name="Slide Image Placeholder 3"/>
          <p:cNvSpPr>
            <a:spLocks noGrp="1" noRot="1" noChangeAspect="1"/>
          </p:cNvSpPr>
          <p:nvPr>
            <p:ph type="sldImg" idx="2"/>
          </p:nvPr>
        </p:nvSpPr>
        <p:spPr>
          <a:xfrm>
            <a:off x="920750" y="742950"/>
            <a:ext cx="4953000" cy="3714750"/>
          </a:xfrm>
          <a:prstGeom prst="rect">
            <a:avLst/>
          </a:prstGeom>
          <a:noFill/>
          <a:ln w="12700">
            <a:solidFill>
              <a:prstClr val="black"/>
            </a:solidFill>
          </a:ln>
        </p:spPr>
        <p:txBody>
          <a:bodyPr vert="horz" lIns="91440" tIns="45720" rIns="91440" bIns="45720" rtlCol="1" anchor="ctr"/>
          <a:lstStyle/>
          <a:p>
            <a:endParaRPr lang="ar-AE"/>
          </a:p>
        </p:txBody>
      </p:sp>
      <p:sp>
        <p:nvSpPr>
          <p:cNvPr id="5" name="Notes Placeholder 4"/>
          <p:cNvSpPr>
            <a:spLocks noGrp="1"/>
          </p:cNvSpPr>
          <p:nvPr>
            <p:ph type="body" sz="quarter" idx="3"/>
          </p:nvPr>
        </p:nvSpPr>
        <p:spPr>
          <a:xfrm>
            <a:off x="679450" y="4705350"/>
            <a:ext cx="5435600" cy="4457700"/>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AE"/>
          </a:p>
        </p:txBody>
      </p:sp>
      <p:sp>
        <p:nvSpPr>
          <p:cNvPr id="6" name="Footer Placeholder 5"/>
          <p:cNvSpPr>
            <a:spLocks noGrp="1"/>
          </p:cNvSpPr>
          <p:nvPr>
            <p:ph type="ftr" sz="quarter" idx="4"/>
          </p:nvPr>
        </p:nvSpPr>
        <p:spPr>
          <a:xfrm>
            <a:off x="3850217" y="9408981"/>
            <a:ext cx="2944283" cy="495300"/>
          </a:xfrm>
          <a:prstGeom prst="rect">
            <a:avLst/>
          </a:prstGeom>
        </p:spPr>
        <p:txBody>
          <a:bodyPr vert="horz" lIns="91440" tIns="45720" rIns="91440" bIns="45720" rtlCol="1" anchor="b"/>
          <a:lstStyle>
            <a:lvl1pPr algn="r">
              <a:defRPr sz="1200"/>
            </a:lvl1pPr>
          </a:lstStyle>
          <a:p>
            <a:endParaRPr lang="ar-AE"/>
          </a:p>
        </p:txBody>
      </p:sp>
      <p:sp>
        <p:nvSpPr>
          <p:cNvPr id="7" name="Slide Number Placeholder 6"/>
          <p:cNvSpPr>
            <a:spLocks noGrp="1"/>
          </p:cNvSpPr>
          <p:nvPr>
            <p:ph type="sldNum" sz="quarter" idx="5"/>
          </p:nvPr>
        </p:nvSpPr>
        <p:spPr>
          <a:xfrm>
            <a:off x="1573" y="9408981"/>
            <a:ext cx="2944283" cy="495300"/>
          </a:xfrm>
          <a:prstGeom prst="rect">
            <a:avLst/>
          </a:prstGeom>
        </p:spPr>
        <p:txBody>
          <a:bodyPr vert="horz" lIns="91440" tIns="45720" rIns="91440" bIns="45720" rtlCol="1" anchor="b"/>
          <a:lstStyle>
            <a:lvl1pPr algn="l">
              <a:defRPr sz="1200"/>
            </a:lvl1pPr>
          </a:lstStyle>
          <a:p>
            <a:fld id="{ECA020F4-9876-4B75-B873-E014F58B6E9F}" type="slidenum">
              <a:rPr lang="ar-AE" smtClean="0"/>
              <a:pPr/>
              <a:t>‹#›</a:t>
            </a:fld>
            <a:endParaRPr lang="ar-AE"/>
          </a:p>
        </p:txBody>
      </p:sp>
    </p:spTree>
    <p:extLst>
      <p:ext uri="{BB962C8B-B14F-4D97-AF65-F5344CB8AC3E}">
        <p14:creationId xmlns:p14="http://schemas.microsoft.com/office/powerpoint/2010/main" val="18277888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lvl1pPr>
              <a:defRPr b="1">
                <a:cs typeface="+mj-cs"/>
              </a:defRPr>
            </a:lvl1pPr>
          </a:lstStyle>
          <a:p>
            <a:r>
              <a:rPr lang="ar-SA" dirty="0"/>
              <a:t>انقر لتحرير نمط العنوان الرئيسي</a:t>
            </a:r>
            <a:endParaRPr lang="en-US" dirty="0"/>
          </a:p>
        </p:txBody>
      </p:sp>
      <p:sp>
        <p:nvSpPr>
          <p:cNvPr id="3" name="Subtitle 2"/>
          <p:cNvSpPr>
            <a:spLocks noGrp="1"/>
          </p:cNvSpPr>
          <p:nvPr>
            <p:ph type="subTitle" idx="1"/>
          </p:nvPr>
        </p:nvSpPr>
        <p:spPr>
          <a:xfrm>
            <a:off x="1371600" y="3886200"/>
            <a:ext cx="6400800" cy="1752600"/>
          </a:xfrm>
        </p:spPr>
        <p:txBody>
          <a:bodyPr/>
          <a:lstStyle>
            <a:lvl1pPr marL="342900" indent="-342900" algn="r">
              <a:buFont typeface="Arial" panose="020B0604020202020204" pitchFamily="34" charset="0"/>
              <a:buChar char="•"/>
              <a:defRPr sz="2400">
                <a:solidFill>
                  <a:schemeClr val="tx1">
                    <a:lumMod val="85000"/>
                    <a:lumOff val="1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dirty="0"/>
              <a:t>انقر لتحرير نمط العنوان الثانوي الرئيسي</a:t>
            </a:r>
            <a:endParaRPr lang="en-US" dirty="0"/>
          </a:p>
        </p:txBody>
      </p:sp>
      <p:sp>
        <p:nvSpPr>
          <p:cNvPr id="5" name="Date Placeholder 3"/>
          <p:cNvSpPr>
            <a:spLocks noGrp="1"/>
          </p:cNvSpPr>
          <p:nvPr>
            <p:ph type="dt" sz="half" idx="10"/>
          </p:nvPr>
        </p:nvSpPr>
        <p:spPr/>
        <p:txBody>
          <a:bodyPr/>
          <a:lstStyle>
            <a:lvl1pPr>
              <a:defRPr/>
            </a:lvl1pPr>
          </a:lstStyle>
          <a:p>
            <a:fld id="{641A086B-D86B-4B1A-8933-246A9DF50CC6}" type="datetimeFigureOut">
              <a:rPr lang="en-US" smtClean="0"/>
              <a:pPr/>
              <a:t>2/22/2026</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2867909199"/>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العنوان الرئيسي</a:t>
            </a:r>
            <a:endParaRPr lang="en-US"/>
          </a:p>
        </p:txBody>
      </p:sp>
      <p:sp>
        <p:nvSpPr>
          <p:cNvPr id="3" name="Content Placeholder 2"/>
          <p:cNvSpPr>
            <a:spLocks noGrp="1"/>
          </p:cNvSpPr>
          <p:nvPr>
            <p:ph idx="1"/>
          </p:nvPr>
        </p:nvSpPr>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Date Placeholder 3"/>
          <p:cNvSpPr>
            <a:spLocks noGrp="1"/>
          </p:cNvSpPr>
          <p:nvPr>
            <p:ph type="dt" sz="half" idx="10"/>
          </p:nvPr>
        </p:nvSpPr>
        <p:spPr/>
        <p:txBody>
          <a:bodyPr/>
          <a:lstStyle>
            <a:lvl1pPr>
              <a:defRPr/>
            </a:lvl1pPr>
          </a:lstStyle>
          <a:p>
            <a:fld id="{641A086B-D86B-4B1A-8933-246A9DF50CC6}" type="datetimeFigureOut">
              <a:rPr lang="en-US" smtClean="0"/>
              <a:pPr/>
              <a:t>2/22/2026</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1014623730"/>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ar-SA"/>
              <a:t>انقر لتحرير نمط العنوان الرئيسي</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a:t>انقر لتحرير أنماط النص الرئيسي</a:t>
            </a:r>
          </a:p>
        </p:txBody>
      </p:sp>
      <p:sp>
        <p:nvSpPr>
          <p:cNvPr id="5" name="Date Placeholder 3"/>
          <p:cNvSpPr>
            <a:spLocks noGrp="1"/>
          </p:cNvSpPr>
          <p:nvPr>
            <p:ph type="dt" sz="half" idx="10"/>
          </p:nvPr>
        </p:nvSpPr>
        <p:spPr/>
        <p:txBody>
          <a:bodyPr/>
          <a:lstStyle>
            <a:lvl1pPr>
              <a:defRPr/>
            </a:lvl1pPr>
          </a:lstStyle>
          <a:p>
            <a:fld id="{641A086B-D86B-4B1A-8933-246A9DF50CC6}" type="datetimeFigureOut">
              <a:rPr lang="en-US" smtClean="0"/>
              <a:pPr/>
              <a:t>2/22/2026</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3272159423"/>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العنوان الرئيسي</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Date Placeholder 3"/>
          <p:cNvSpPr>
            <a:spLocks noGrp="1"/>
          </p:cNvSpPr>
          <p:nvPr>
            <p:ph type="dt" sz="half" idx="10"/>
          </p:nvPr>
        </p:nvSpPr>
        <p:spPr/>
        <p:txBody>
          <a:bodyPr/>
          <a:lstStyle>
            <a:lvl1pPr>
              <a:defRPr/>
            </a:lvl1pPr>
          </a:lstStyle>
          <a:p>
            <a:fld id="{641A086B-D86B-4B1A-8933-246A9DF50CC6}" type="datetimeFigureOut">
              <a:rPr lang="en-US" smtClean="0"/>
              <a:pPr/>
              <a:t>2/22/2026</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1393818638"/>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a:t>انقر لتحرير نمط العنوان الرئيسي</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7" name="Date Placeholder 3"/>
          <p:cNvSpPr>
            <a:spLocks noGrp="1"/>
          </p:cNvSpPr>
          <p:nvPr>
            <p:ph type="dt" sz="half" idx="10"/>
          </p:nvPr>
        </p:nvSpPr>
        <p:spPr/>
        <p:txBody>
          <a:bodyPr/>
          <a:lstStyle>
            <a:lvl1pPr>
              <a:defRPr/>
            </a:lvl1pPr>
          </a:lstStyle>
          <a:p>
            <a:fld id="{641A086B-D86B-4B1A-8933-246A9DF50CC6}" type="datetimeFigureOut">
              <a:rPr lang="en-US" smtClean="0"/>
              <a:pPr/>
              <a:t>2/22/2026</a:t>
            </a:fld>
            <a:endParaRPr lang="en-US" dirty="0"/>
          </a:p>
        </p:txBody>
      </p:sp>
      <p:sp>
        <p:nvSpPr>
          <p:cNvPr id="8" name="Footer Placeholder 4"/>
          <p:cNvSpPr>
            <a:spLocks noGrp="1"/>
          </p:cNvSpPr>
          <p:nvPr>
            <p:ph type="ftr" sz="quarter" idx="11"/>
          </p:nvPr>
        </p:nvSpPr>
        <p:spPr/>
        <p:txBody>
          <a:bodyPr/>
          <a:lstStyle>
            <a:lvl1pPr>
              <a:defRPr/>
            </a:lvl1pPr>
          </a:lstStyle>
          <a:p>
            <a:endParaRPr lang="en-US" dirty="0"/>
          </a:p>
        </p:txBody>
      </p:sp>
      <p:sp>
        <p:nvSpPr>
          <p:cNvPr id="9"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2074197731"/>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العنوان الرئيسي</a:t>
            </a:r>
            <a:endParaRPr lang="en-US"/>
          </a:p>
        </p:txBody>
      </p:sp>
      <p:sp>
        <p:nvSpPr>
          <p:cNvPr id="3" name="Date Placeholder 3"/>
          <p:cNvSpPr>
            <a:spLocks noGrp="1"/>
          </p:cNvSpPr>
          <p:nvPr>
            <p:ph type="dt" sz="half" idx="10"/>
          </p:nvPr>
        </p:nvSpPr>
        <p:spPr/>
        <p:txBody>
          <a:bodyPr/>
          <a:lstStyle>
            <a:lvl1pPr>
              <a:defRPr/>
            </a:lvl1pPr>
          </a:lstStyle>
          <a:p>
            <a:fld id="{641A086B-D86B-4B1A-8933-246A9DF50CC6}" type="datetimeFigureOut">
              <a:rPr lang="en-US" smtClean="0"/>
              <a:pPr/>
              <a:t>2/22/2026</a:t>
            </a:fld>
            <a:endParaRPr lang="en-US" dirty="0"/>
          </a:p>
        </p:txBody>
      </p:sp>
      <p:sp>
        <p:nvSpPr>
          <p:cNvPr id="4" name="Footer Placeholder 4"/>
          <p:cNvSpPr>
            <a:spLocks noGrp="1"/>
          </p:cNvSpPr>
          <p:nvPr>
            <p:ph type="ftr" sz="quarter" idx="11"/>
          </p:nvPr>
        </p:nvSpPr>
        <p:spPr/>
        <p:txBody>
          <a:bodyPr/>
          <a:lstStyle>
            <a:lvl1pPr>
              <a:defRPr/>
            </a:lvl1pPr>
          </a:lstStyle>
          <a:p>
            <a:endParaRPr lang="en-US" dirty="0"/>
          </a:p>
        </p:txBody>
      </p:sp>
      <p:sp>
        <p:nvSpPr>
          <p:cNvPr id="5"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1562663657"/>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641A086B-D86B-4B1A-8933-246A9DF50CC6}" type="datetimeFigureOut">
              <a:rPr lang="en-US" smtClean="0"/>
              <a:pPr/>
              <a:t>2/22/2026</a:t>
            </a:fld>
            <a:endParaRPr lang="en-US" dirty="0"/>
          </a:p>
        </p:txBody>
      </p:sp>
      <p:sp>
        <p:nvSpPr>
          <p:cNvPr id="3" name="Footer Placeholder 4"/>
          <p:cNvSpPr>
            <a:spLocks noGrp="1"/>
          </p:cNvSpPr>
          <p:nvPr>
            <p:ph type="ftr" sz="quarter" idx="11"/>
          </p:nvPr>
        </p:nvSpPr>
        <p:spPr/>
        <p:txBody>
          <a:bodyPr/>
          <a:lstStyle>
            <a:lvl1pPr>
              <a:defRPr/>
            </a:lvl1pPr>
          </a:lstStyle>
          <a:p>
            <a:endParaRPr lang="en-US" dirty="0"/>
          </a:p>
        </p:txBody>
      </p:sp>
      <p:sp>
        <p:nvSpPr>
          <p:cNvPr id="4"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355633697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ar-SA"/>
              <a:t>انقر لتحرير نمط العنوان الرئيسي</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dirty="0"/>
              <a:t>انقر لتحرير أنماط النص الرئيسي</a:t>
            </a:r>
          </a:p>
          <a:p>
            <a:pPr lvl="1"/>
            <a:r>
              <a:rPr lang="ar-SA" dirty="0"/>
              <a:t>المستوى الثاني</a:t>
            </a:r>
          </a:p>
          <a:p>
            <a:pPr lvl="2"/>
            <a:r>
              <a:rPr lang="ar-SA" dirty="0"/>
              <a:t>المستوى الثالث</a:t>
            </a:r>
          </a:p>
          <a:p>
            <a:pPr lvl="3"/>
            <a:r>
              <a:rPr lang="ar-SA" dirty="0"/>
              <a:t>المستوى الرابع</a:t>
            </a:r>
          </a:p>
          <a:p>
            <a:pPr lvl="4"/>
            <a:r>
              <a:rPr lang="ar-SA" dirty="0"/>
              <a:t>المستوى الخامس</a:t>
            </a:r>
            <a:endParaRPr lang="en-US" dirty="0"/>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Date Placeholder 3"/>
          <p:cNvSpPr>
            <a:spLocks noGrp="1"/>
          </p:cNvSpPr>
          <p:nvPr>
            <p:ph type="dt" sz="half" idx="10"/>
          </p:nvPr>
        </p:nvSpPr>
        <p:spPr/>
        <p:txBody>
          <a:bodyPr/>
          <a:lstStyle>
            <a:lvl1pPr>
              <a:defRPr/>
            </a:lvl1pPr>
          </a:lstStyle>
          <a:p>
            <a:fld id="{641A086B-D86B-4B1A-8933-246A9DF50CC6}" type="datetimeFigureOut">
              <a:rPr lang="en-US" smtClean="0"/>
              <a:pPr/>
              <a:t>2/22/2026</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229411787"/>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ar-SA"/>
              <a:t>انقر لتحرير نمط العنوان الرئيسي</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ar-SA" noProof="0"/>
              <a:t>انقر فوق الرمز لإضافة صورة</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Date Placeholder 3"/>
          <p:cNvSpPr>
            <a:spLocks noGrp="1"/>
          </p:cNvSpPr>
          <p:nvPr>
            <p:ph type="dt" sz="half" idx="10"/>
          </p:nvPr>
        </p:nvSpPr>
        <p:spPr/>
        <p:txBody>
          <a:bodyPr/>
          <a:lstStyle>
            <a:lvl1pPr>
              <a:defRPr/>
            </a:lvl1pPr>
          </a:lstStyle>
          <a:p>
            <a:fld id="{641A086B-D86B-4B1A-8933-246A9DF50CC6}" type="datetimeFigureOut">
              <a:rPr lang="en-US" smtClean="0"/>
              <a:pPr/>
              <a:t>2/22/2026</a:t>
            </a:fld>
            <a:endParaRPr lang="en-US" dirty="0"/>
          </a:p>
        </p:txBody>
      </p:sp>
      <p:sp>
        <p:nvSpPr>
          <p:cNvPr id="6" name="Footer Placeholder 4"/>
          <p:cNvSpPr>
            <a:spLocks noGrp="1"/>
          </p:cNvSpPr>
          <p:nvPr>
            <p:ph type="ftr" sz="quarter" idx="11"/>
          </p:nvPr>
        </p:nvSpPr>
        <p:spPr/>
        <p:txBody>
          <a:bodyPr/>
          <a:lstStyle>
            <a:lvl1pPr>
              <a:defRPr/>
            </a:lvl1pPr>
          </a:lstStyle>
          <a:p>
            <a:endParaRPr lang="en-US" dirty="0"/>
          </a:p>
        </p:txBody>
      </p:sp>
      <p:sp>
        <p:nvSpPr>
          <p:cNvPr id="7" name="Slide Number Placeholder 5"/>
          <p:cNvSpPr>
            <a:spLocks noGrp="1"/>
          </p:cNvSpPr>
          <p:nvPr>
            <p:ph type="sldNum" sz="quarter" idx="12"/>
          </p:nvPr>
        </p:nvSpPr>
        <p:spPr/>
        <p:txBody>
          <a:bodyPr/>
          <a:lstStyle>
            <a:lvl1pPr>
              <a:defRPr/>
            </a:lvl1pPr>
          </a:lstStyle>
          <a:p>
            <a:fld id="{5B1FFCDC-02D3-4D4E-9232-D72EE9C3B9A3}" type="slidenum">
              <a:rPr lang="en-US" smtClean="0"/>
              <a:pPr/>
              <a:t>‹#›</a:t>
            </a:fld>
            <a:endParaRPr lang="en-US" dirty="0"/>
          </a:p>
        </p:txBody>
      </p:sp>
    </p:spTree>
    <p:extLst>
      <p:ext uri="{BB962C8B-B14F-4D97-AF65-F5344CB8AC3E}">
        <p14:creationId xmlns:p14="http://schemas.microsoft.com/office/powerpoint/2010/main" val="2129663909"/>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6" descr="Picture1.jpg"/>
          <p:cNvPicPr>
            <a:picLocks noChangeAspect="1"/>
          </p:cNvPicPr>
          <p:nvPr/>
        </p:nvPicPr>
        <p:blipFill>
          <a:blip r:embed="rId11"/>
          <a:srcRect/>
          <a:stretch>
            <a:fillRect/>
          </a:stretch>
        </p:blipFill>
        <p:spPr bwMode="auto">
          <a:xfrm>
            <a:off x="0" y="0"/>
            <a:ext cx="9144000" cy="6858000"/>
          </a:xfrm>
          <a:prstGeom prst="rect">
            <a:avLst/>
          </a:prstGeom>
          <a:noFill/>
          <a:ln w="9525">
            <a:noFill/>
            <a:miter lim="800000"/>
            <a:headEnd/>
            <a:tailEnd/>
          </a:ln>
        </p:spPr>
      </p:pic>
      <p:sp>
        <p:nvSpPr>
          <p:cNvPr id="2" name="مستطيل 1">
            <a:extLst>
              <a:ext uri="{FF2B5EF4-FFF2-40B4-BE49-F238E27FC236}">
                <a16:creationId xmlns:a16="http://schemas.microsoft.com/office/drawing/2014/main" id="{EF328D1D-B441-4BD1-BFFD-5EFCE57A8ED0}"/>
              </a:ext>
            </a:extLst>
          </p:cNvPr>
          <p:cNvSpPr/>
          <p:nvPr userDrawn="1"/>
        </p:nvSpPr>
        <p:spPr>
          <a:xfrm>
            <a:off x="6699738" y="404448"/>
            <a:ext cx="1987062" cy="1389185"/>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sz="1800"/>
          </a:p>
        </p:txBody>
      </p:sp>
      <p:sp>
        <p:nvSpPr>
          <p:cNvPr id="1027"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ar-AE" dirty="0"/>
              <a:t>       </a:t>
            </a:r>
            <a:r>
              <a:rPr lang="ar-SA" altLang="ar-AE" dirty="0"/>
              <a:t>انقر لتحرير نمط العنوان الرئيسي</a:t>
            </a:r>
            <a:endParaRPr lang="en-US" altLang="ar-AE" dirty="0"/>
          </a:p>
        </p:txBody>
      </p:sp>
      <p:sp>
        <p:nvSpPr>
          <p:cNvPr id="1028" name="Text Placeholder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ar-SA" altLang="ar-AE" dirty="0"/>
              <a:t>انقر لتحرير أنماط النص الرئيسي</a:t>
            </a:r>
          </a:p>
          <a:p>
            <a:pPr lvl="1"/>
            <a:r>
              <a:rPr lang="ar-SA" altLang="ar-AE" dirty="0"/>
              <a:t>المستوى الثاني</a:t>
            </a:r>
          </a:p>
          <a:p>
            <a:pPr lvl="2"/>
            <a:r>
              <a:rPr lang="ar-SA" altLang="ar-AE" dirty="0"/>
              <a:t>المستوى الثالث</a:t>
            </a:r>
          </a:p>
          <a:p>
            <a:pPr lvl="3"/>
            <a:r>
              <a:rPr lang="ar-SA" altLang="ar-AE" dirty="0"/>
              <a:t>المستوى الرابع</a:t>
            </a:r>
          </a:p>
          <a:p>
            <a:pPr lvl="4"/>
            <a:r>
              <a:rPr lang="ar-SA" altLang="ar-AE" dirty="0"/>
              <a:t>المستوى الخامس</a:t>
            </a:r>
            <a:endParaRPr lang="en-US" altLang="ar-AE"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r" rtl="1" eaLnBrk="1" fontAlgn="auto" hangingPunct="1">
              <a:spcBef>
                <a:spcPts val="0"/>
              </a:spcBef>
              <a:spcAft>
                <a:spcPts val="0"/>
              </a:spcAft>
              <a:defRPr sz="1200">
                <a:solidFill>
                  <a:prstClr val="black">
                    <a:tint val="75000"/>
                  </a:prstClr>
                </a:solidFill>
                <a:latin typeface="+mn-lt"/>
                <a:cs typeface="+mn-cs"/>
              </a:defRPr>
            </a:lvl1pPr>
          </a:lstStyle>
          <a:p>
            <a:pPr defTabSz="914400"/>
            <a:fld id="{641A086B-D86B-4B1A-8933-246A9DF50CC6}" type="datetimeFigureOut">
              <a:rPr lang="en-US" smtClean="0"/>
              <a:pPr defTabSz="914400"/>
              <a:t>2/22/2026</a:t>
            </a:fld>
            <a:endParaRPr lang="en-US" dirty="0"/>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rtl="1" eaLnBrk="1" fontAlgn="auto" hangingPunct="1">
              <a:spcBef>
                <a:spcPts val="0"/>
              </a:spcBef>
              <a:spcAft>
                <a:spcPts val="0"/>
              </a:spcAft>
              <a:defRPr sz="1200">
                <a:solidFill>
                  <a:prstClr val="black">
                    <a:tint val="75000"/>
                  </a:prstClr>
                </a:solidFill>
                <a:latin typeface="+mn-lt"/>
                <a:cs typeface="+mn-cs"/>
              </a:defRPr>
            </a:lvl1pPr>
          </a:lstStyle>
          <a:p>
            <a:pPr defTabSz="914400"/>
            <a:endParaRPr lang="en-US" dirty="0"/>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wrap="square" lIns="91440" tIns="45720" rIns="91440" bIns="45720" numCol="1" anchor="ctr" anchorCtr="0" compatLnSpc="1">
            <a:prstTxWarp prst="textNoShape">
              <a:avLst/>
            </a:prstTxWarp>
          </a:bodyPr>
          <a:lstStyle>
            <a:lvl1pPr algn="r" rtl="1" eaLnBrk="1" hangingPunct="1">
              <a:defRPr sz="1200">
                <a:solidFill>
                  <a:srgbClr val="898989"/>
                </a:solidFill>
                <a:cs typeface="Arial" pitchFamily="34" charset="0"/>
              </a:defRPr>
            </a:lvl1pPr>
          </a:lstStyle>
          <a:p>
            <a:pPr defTabSz="914400"/>
            <a:fld id="{5B1FFCDC-02D3-4D4E-9232-D72EE9C3B9A3}" type="slidenum">
              <a:rPr lang="en-US" smtClean="0"/>
              <a:pPr defTabSz="914400"/>
              <a:t>‹#›</a:t>
            </a:fld>
            <a:endParaRPr lang="en-US" dirty="0"/>
          </a:p>
        </p:txBody>
      </p:sp>
    </p:spTree>
    <p:extLst>
      <p:ext uri="{BB962C8B-B14F-4D97-AF65-F5344CB8AC3E}">
        <p14:creationId xmlns:p14="http://schemas.microsoft.com/office/powerpoint/2010/main" val="2082324239"/>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transition spd="slow">
    <p:push dir="u"/>
  </p:transition>
  <p:txStyles>
    <p:titleStyle>
      <a:lvl1pPr algn="ctr" rtl="1" eaLnBrk="1" fontAlgn="base" hangingPunct="1">
        <a:spcBef>
          <a:spcPct val="0"/>
        </a:spcBef>
        <a:spcAft>
          <a:spcPct val="0"/>
        </a:spcAft>
        <a:defRPr sz="4400" kern="1200">
          <a:solidFill>
            <a:srgbClr val="0070C0"/>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r" rtl="1"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r" rtl="1"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r" rtl="1"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r" rtl="1"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88.tmp"/><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9.tmp"/><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90.tmp"/><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2.tmp"/><Relationship Id="rId2" Type="http://schemas.openxmlformats.org/officeDocument/2006/relationships/image" Target="../media/image91.tmp"/><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93.tmp"/><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94.tmp"/><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95.tmp"/><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7.tmp"/><Relationship Id="rId2" Type="http://schemas.openxmlformats.org/officeDocument/2006/relationships/image" Target="../media/image96.tmp"/><Relationship Id="rId1" Type="http://schemas.openxmlformats.org/officeDocument/2006/relationships/slideLayout" Target="../slideLayouts/slideLayout2.xml"/><Relationship Id="rId4" Type="http://schemas.openxmlformats.org/officeDocument/2006/relationships/image" Target="../media/image98.tmp"/></Relationships>
</file>

<file path=ppt/slides/_rels/slide108.xml.rels><?xml version="1.0" encoding="UTF-8" standalone="yes"?>
<Relationships xmlns="http://schemas.openxmlformats.org/package/2006/relationships"><Relationship Id="rId2" Type="http://schemas.openxmlformats.org/officeDocument/2006/relationships/image" Target="../media/image99.tmp"/><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1.tmp"/><Relationship Id="rId2" Type="http://schemas.openxmlformats.org/officeDocument/2006/relationships/image" Target="../media/image100.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03.tmp"/><Relationship Id="rId2" Type="http://schemas.openxmlformats.org/officeDocument/2006/relationships/image" Target="../media/image102.tmp"/><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104.tmp"/><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05.tmp"/><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06.tmp"/><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07.tmp"/><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08.tmp"/><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10.tmp"/><Relationship Id="rId2" Type="http://schemas.openxmlformats.org/officeDocument/2006/relationships/image" Target="../media/image109.tmp"/><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11.tmp"/><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12.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image" Target="../media/image113.tmp"/><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14.tmp"/><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16.tmp"/><Relationship Id="rId2" Type="http://schemas.openxmlformats.org/officeDocument/2006/relationships/image" Target="../media/image115.tmp"/><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17.tmp"/><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9.tmp"/><Relationship Id="rId2" Type="http://schemas.openxmlformats.org/officeDocument/2006/relationships/image" Target="../media/image118.tmp"/><Relationship Id="rId1" Type="http://schemas.openxmlformats.org/officeDocument/2006/relationships/slideLayout" Target="../slideLayouts/slideLayout2.xml"/><Relationship Id="rId4" Type="http://schemas.openxmlformats.org/officeDocument/2006/relationships/image" Target="../media/image120.tmp"/></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image" Target="../media/image128.tmp"/><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129.tmp"/><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30.tmp"/><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31.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image" Target="../media/image8.tmp"/><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image" Target="../media/image132.tmp"/><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34.tmp"/><Relationship Id="rId2" Type="http://schemas.openxmlformats.org/officeDocument/2006/relationships/image" Target="../media/image133.tmp"/><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36.tmp"/><Relationship Id="rId2" Type="http://schemas.openxmlformats.org/officeDocument/2006/relationships/image" Target="../media/image135.tmp"/><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38.tmp"/><Relationship Id="rId2" Type="http://schemas.openxmlformats.org/officeDocument/2006/relationships/image" Target="../media/image137.tmp"/><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39.tmp"/><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40.tmp"/><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41.tmp"/><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42.tmp"/><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43.tmp"/><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44.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10.tmp"/><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2" Type="http://schemas.openxmlformats.org/officeDocument/2006/relationships/image" Target="../media/image145.tmp"/><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46.tmp"/><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47.tmp"/><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148.tmp"/><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49.tmp"/><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50.tmp"/><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image" Target="../media/image151.tmp"/><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2" Type="http://schemas.openxmlformats.org/officeDocument/2006/relationships/image" Target="../media/image152.tmp"/><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53.tmp"/><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54.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2" Type="http://schemas.openxmlformats.org/officeDocument/2006/relationships/image" Target="../media/image155.tmp"/><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56.tmp"/><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57.tmp"/><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158.tmp"/><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159.tmp"/><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60.tmp"/><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161.tmp"/><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162.tmp"/><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63.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2" Type="http://schemas.openxmlformats.org/officeDocument/2006/relationships/image" Target="../media/image164.tmp"/><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65.tmp"/><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167.tmp"/><Relationship Id="rId2" Type="http://schemas.openxmlformats.org/officeDocument/2006/relationships/image" Target="../media/image166.tmp"/><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68.tmp"/><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69.tmp"/><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70.tmp"/><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71.tmp"/><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172.tmp"/><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73.tmp"/><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74.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2" Type="http://schemas.openxmlformats.org/officeDocument/2006/relationships/image" Target="../media/image175.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36.tmp"/><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43.tmp"/><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4.tm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46.tmp"/><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7.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48.tmp"/><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9.tmp"/><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53.tmp"/><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59.tmp"/><Relationship Id="rId2" Type="http://schemas.openxmlformats.org/officeDocument/2006/relationships/image" Target="../media/image58.tmp"/><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7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70.tmp"/><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1.tmp"/><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73.tmp"/><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77.tmp"/><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82.tmp"/><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87.tmp"/><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943811" y="233434"/>
            <a:ext cx="5857164" cy="1143000"/>
          </a:xfrm>
        </p:spPr>
        <p:txBody>
          <a:bodyPr>
            <a:normAutofit fontScale="90000"/>
          </a:bodyPr>
          <a:lstStyle/>
          <a:p>
            <a:pPr rtl="1"/>
            <a:r>
              <a:rPr lang="ar-SA" sz="4000" dirty="0"/>
              <a:t>مفهوم برامج </a:t>
            </a:r>
            <a:r>
              <a:rPr lang="ar-JO" sz="4000" dirty="0"/>
              <a:t>معالجة النصوص </a:t>
            </a:r>
            <a:r>
              <a:rPr lang="en-US" sz="4000" dirty="0"/>
              <a:t>Word Processing </a:t>
            </a:r>
            <a:endParaRPr lang="en-US" sz="4000" dirty="0">
              <a:latin typeface="Arial" charset="0"/>
              <a:cs typeface="Arial" charset="0"/>
            </a:endParaRPr>
          </a:p>
        </p:txBody>
      </p:sp>
      <p:sp>
        <p:nvSpPr>
          <p:cNvPr id="9219" name="Rectangle 3"/>
          <p:cNvSpPr>
            <a:spLocks noGrp="1" noChangeArrowheads="1"/>
          </p:cNvSpPr>
          <p:nvPr>
            <p:ph idx="1"/>
          </p:nvPr>
        </p:nvSpPr>
        <p:spPr>
          <a:xfrm>
            <a:off x="0" y="1830389"/>
            <a:ext cx="8686800" cy="4525963"/>
          </a:xfrm>
        </p:spPr>
        <p:txBody>
          <a:bodyPr/>
          <a:lstStyle/>
          <a:p>
            <a:r>
              <a:rPr lang="ar-SA" sz="2800" dirty="0">
                <a:latin typeface="Arial" charset="0"/>
                <a:cs typeface="Arial" charset="0"/>
              </a:rPr>
              <a:t>تعتبر معالجة النصوص من المواضيع المهمة في تكنولوجيا المعلومات</a:t>
            </a:r>
          </a:p>
          <a:p>
            <a:r>
              <a:rPr lang="ar-SA" sz="2800" dirty="0">
                <a:latin typeface="Arial" charset="0"/>
                <a:cs typeface="Arial" charset="0"/>
              </a:rPr>
              <a:t>يقصد </a:t>
            </a:r>
            <a:r>
              <a:rPr lang="ar-SA" sz="2800" dirty="0" err="1">
                <a:latin typeface="Arial" charset="0"/>
                <a:cs typeface="Arial" charset="0"/>
              </a:rPr>
              <a:t>بها</a:t>
            </a:r>
            <a:r>
              <a:rPr lang="ar-SA" sz="2800" dirty="0">
                <a:latin typeface="Arial" charset="0"/>
                <a:cs typeface="Arial" charset="0"/>
              </a:rPr>
              <a:t> إدخال نص إلى نظام الحاسوب ومن ثم :-</a:t>
            </a:r>
          </a:p>
          <a:p>
            <a:pPr lvl="1"/>
            <a:r>
              <a:rPr lang="ar-SA" sz="2400" dirty="0">
                <a:latin typeface="Arial" charset="0"/>
                <a:cs typeface="Arial" charset="0"/>
              </a:rPr>
              <a:t>تخزينه</a:t>
            </a:r>
          </a:p>
          <a:p>
            <a:pPr lvl="1"/>
            <a:r>
              <a:rPr lang="ar-SA" sz="2400" dirty="0">
                <a:latin typeface="Arial" charset="0"/>
                <a:cs typeface="Arial" charset="0"/>
              </a:rPr>
              <a:t>تنسيقه</a:t>
            </a:r>
          </a:p>
          <a:p>
            <a:pPr lvl="1"/>
            <a:r>
              <a:rPr lang="ar-SA" sz="2400" dirty="0">
                <a:latin typeface="Arial" charset="0"/>
                <a:cs typeface="Arial" charset="0"/>
              </a:rPr>
              <a:t>التعديل عليه</a:t>
            </a:r>
          </a:p>
          <a:p>
            <a:pPr lvl="1"/>
            <a:r>
              <a:rPr lang="ar-SA" sz="2400" dirty="0">
                <a:latin typeface="Arial" charset="0"/>
                <a:cs typeface="Arial" charset="0"/>
              </a:rPr>
              <a:t>طباعته</a:t>
            </a:r>
          </a:p>
          <a:p>
            <a:r>
              <a:rPr lang="ar-SA" sz="2800" dirty="0">
                <a:latin typeface="Arial" charset="0"/>
                <a:cs typeface="Arial" charset="0"/>
              </a:rPr>
              <a:t>يعد تطبيق </a:t>
            </a:r>
            <a:r>
              <a:rPr lang="en-US" sz="2800" dirty="0">
                <a:latin typeface="Arial" charset="0"/>
                <a:cs typeface="Arial" charset="0"/>
              </a:rPr>
              <a:t> Microsoft Word </a:t>
            </a:r>
            <a:r>
              <a:rPr lang="ar-SA" sz="2800" dirty="0">
                <a:latin typeface="Arial" charset="0"/>
                <a:cs typeface="Arial" charset="0"/>
              </a:rPr>
              <a:t> أداة نموذجية لإنشاء الرسائل والتقارير والمنشورات والمذكرات والكتب.</a:t>
            </a:r>
            <a:endParaRPr lang="en-US" sz="2800" dirty="0">
              <a:latin typeface="Arial" charset="0"/>
              <a:cs typeface="Arial" charset="0"/>
            </a:endParaRPr>
          </a:p>
        </p:txBody>
      </p:sp>
      <p:sp>
        <p:nvSpPr>
          <p:cNvPr id="9220" name="Slide Number Placeholder 3"/>
          <p:cNvSpPr>
            <a:spLocks noGrp="1"/>
          </p:cNvSpPr>
          <p:nvPr>
            <p:ph type="sldNum" sz="quarter" idx="12"/>
          </p:nvPr>
        </p:nvSpPr>
        <p:spPr>
          <a:noFill/>
        </p:spPr>
        <p:txBody>
          <a:bodyPr/>
          <a:lstStyle/>
          <a:p>
            <a:fld id="{6F7E1FDC-3797-4A67-B6B1-1C9BE058C98C}" type="slidenum">
              <a:rPr lang="ar-SA" smtClean="0">
                <a:cs typeface="Arial" charset="0"/>
              </a:rPr>
              <a:pPr/>
              <a:t>1</a:t>
            </a:fld>
            <a:endParaRPr lang="en-US">
              <a:cs typeface="Arial" charset="0"/>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97791"/>
            <a:ext cx="7772400" cy="761999"/>
          </a:xfrm>
        </p:spPr>
        <p:txBody>
          <a:bodyPr>
            <a:normAutofit/>
          </a:bodyPr>
          <a:lstStyle/>
          <a:p>
            <a:pPr algn="ctr"/>
            <a:r>
              <a:rPr lang="ar-JO" sz="2800" dirty="0" err="1"/>
              <a:t>التبويبات</a:t>
            </a:r>
            <a:r>
              <a:rPr lang="ar-JO" sz="2800" dirty="0"/>
              <a:t> والمجموعات</a:t>
            </a:r>
            <a:endParaRPr lang="ar-SA" sz="2800" dirty="0"/>
          </a:p>
        </p:txBody>
      </p:sp>
      <p:sp>
        <p:nvSpPr>
          <p:cNvPr id="3" name="Subtitle 2"/>
          <p:cNvSpPr>
            <a:spLocks noGrp="1"/>
          </p:cNvSpPr>
          <p:nvPr>
            <p:ph type="subTitle" idx="1"/>
          </p:nvPr>
        </p:nvSpPr>
        <p:spPr>
          <a:xfrm>
            <a:off x="433552" y="2475186"/>
            <a:ext cx="7772400" cy="46482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lnSpc>
                <a:spcPct val="80000"/>
              </a:lnSpc>
              <a:buFont typeface="Arial" pitchFamily="34" charset="0"/>
              <a:buChar char="•"/>
            </a:pPr>
            <a:r>
              <a:rPr lang="ar-JO" sz="2800" dirty="0">
                <a:solidFill>
                  <a:schemeClr val="tx1"/>
                </a:solidFill>
              </a:rPr>
              <a:t>الآن حان الوقت للانتقال لعناصر الواجهة الأكبر وهي </a:t>
            </a:r>
            <a:r>
              <a:rPr lang="ar-JO" sz="2800" dirty="0" err="1">
                <a:solidFill>
                  <a:schemeClr val="tx1"/>
                </a:solidFill>
              </a:rPr>
              <a:t>التبويبات</a:t>
            </a:r>
            <a:r>
              <a:rPr lang="ar-JO" sz="2800" dirty="0">
                <a:solidFill>
                  <a:schemeClr val="tx1"/>
                </a:solidFill>
              </a:rPr>
              <a:t> ومجموعات الأوامر.</a:t>
            </a:r>
            <a:endParaRPr lang="ar-SA" sz="2800" dirty="0">
              <a:solidFill>
                <a:schemeClr val="tx1"/>
              </a:solidFill>
            </a:endParaRPr>
          </a:p>
          <a:p>
            <a:pPr algn="just">
              <a:lnSpc>
                <a:spcPct val="80000"/>
              </a:lnSpc>
              <a:buFont typeface="Arial" pitchFamily="34" charset="0"/>
              <a:buChar char="•"/>
            </a:pPr>
            <a:endParaRPr lang="ar-SA" sz="2800" dirty="0">
              <a:solidFill>
                <a:schemeClr val="tx1"/>
              </a:solidFill>
            </a:endParaRPr>
          </a:p>
          <a:p>
            <a:pPr algn="just">
              <a:lnSpc>
                <a:spcPct val="80000"/>
              </a:lnSpc>
              <a:buFont typeface="Arial" pitchFamily="34" charset="0"/>
              <a:buChar char="•"/>
            </a:pPr>
            <a:r>
              <a:rPr lang="ar-JO" sz="2800" dirty="0">
                <a:solidFill>
                  <a:schemeClr val="tx1"/>
                </a:solidFill>
              </a:rPr>
              <a:t> تشكل </a:t>
            </a:r>
            <a:r>
              <a:rPr lang="ar-JO" sz="2800" dirty="0" err="1">
                <a:solidFill>
                  <a:schemeClr val="tx1"/>
                </a:solidFill>
              </a:rPr>
              <a:t>التبويبات</a:t>
            </a:r>
            <a:r>
              <a:rPr lang="ar-JO" sz="2800" dirty="0">
                <a:solidFill>
                  <a:schemeClr val="tx1"/>
                </a:solidFill>
              </a:rPr>
              <a:t> والمجموعات جوهر واجهة استخدام معالج النصوص "وورد"، لذا فمن المهم فهم كيفية عملها قبل الاطلاع على </a:t>
            </a:r>
            <a:r>
              <a:rPr lang="ar-JO" sz="2800" dirty="0" err="1">
                <a:solidFill>
                  <a:schemeClr val="tx1"/>
                </a:solidFill>
              </a:rPr>
              <a:t>التبويبات</a:t>
            </a:r>
            <a:r>
              <a:rPr lang="ar-JO" sz="2800" dirty="0">
                <a:solidFill>
                  <a:schemeClr val="tx1"/>
                </a:solidFill>
              </a:rPr>
              <a:t> والأوامر المختلفة.</a:t>
            </a:r>
            <a:endParaRPr lang="en-US" sz="2800" dirty="0">
              <a:solidFill>
                <a:schemeClr val="tx1"/>
              </a:solidFill>
            </a:endParaRPr>
          </a:p>
          <a:p>
            <a:pPr algn="just">
              <a:lnSpc>
                <a:spcPct val="80000"/>
              </a:lnSpc>
              <a:buFont typeface="Arial" pitchFamily="34" charset="0"/>
              <a:buChar char="•"/>
            </a:pPr>
            <a:endParaRPr lang="ar-SA" sz="2800" dirty="0">
              <a:solidFill>
                <a:schemeClr val="tx1"/>
              </a:solidFill>
            </a:endParaRPr>
          </a:p>
        </p:txBody>
      </p:sp>
    </p:spTree>
    <p:extLst>
      <p:ext uri="{BB962C8B-B14F-4D97-AF65-F5344CB8AC3E}">
        <p14:creationId xmlns:p14="http://schemas.microsoft.com/office/powerpoint/2010/main" val="348030213"/>
      </p:ext>
    </p:extLst>
  </p:cSld>
  <p:clrMapOvr>
    <a:masterClrMapping/>
  </p:clrMapOvr>
  <p:transition spd="slow">
    <p:push dir="u"/>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D69656F9-BE9B-4BF2-8B9D-A3FDD9EAFFD9}"/>
              </a:ext>
            </a:extLst>
          </p:cNvPr>
          <p:cNvSpPr>
            <a:spLocks noGrp="1"/>
          </p:cNvSpPr>
          <p:nvPr>
            <p:ph type="title"/>
          </p:nvPr>
        </p:nvSpPr>
        <p:spPr/>
        <p:txBody>
          <a:bodyPr/>
          <a:lstStyle/>
          <a:p>
            <a:r>
              <a:rPr lang="ar-AE" sz="3200" b="1" dirty="0">
                <a:solidFill>
                  <a:srgbClr val="3D69B2"/>
                </a:solidFill>
                <a:latin typeface="Segoe UI" panose="020B0502040204020203" pitchFamily="34" charset="0"/>
              </a:rPr>
              <a:t>مجموعة "صفحات"</a:t>
            </a:r>
            <a:endParaRPr lang="ar-AE" sz="6600" dirty="0"/>
          </a:p>
        </p:txBody>
      </p:sp>
      <p:pic>
        <p:nvPicPr>
          <p:cNvPr id="5" name="عنصر نائب للمحتوى 4">
            <a:extLst>
              <a:ext uri="{FF2B5EF4-FFF2-40B4-BE49-F238E27FC236}">
                <a16:creationId xmlns:a16="http://schemas.microsoft.com/office/drawing/2014/main" id="{406534DA-B59D-4CD1-BA9C-902463864958}"/>
              </a:ext>
            </a:extLst>
          </p:cNvPr>
          <p:cNvPicPr>
            <a:picLocks noGrp="1" noChangeAspect="1"/>
          </p:cNvPicPr>
          <p:nvPr>
            <p:ph idx="1"/>
          </p:nvPr>
        </p:nvPicPr>
        <p:blipFill>
          <a:blip r:embed="rId2"/>
          <a:stretch>
            <a:fillRect/>
          </a:stretch>
        </p:blipFill>
        <p:spPr>
          <a:xfrm>
            <a:off x="0" y="1618807"/>
            <a:ext cx="9144000" cy="5239195"/>
          </a:xfrm>
        </p:spPr>
      </p:pic>
    </p:spTree>
    <p:extLst>
      <p:ext uri="{BB962C8B-B14F-4D97-AF65-F5344CB8AC3E}">
        <p14:creationId xmlns:p14="http://schemas.microsoft.com/office/powerpoint/2010/main" val="4132059873"/>
      </p:ext>
    </p:extLst>
  </p:cSld>
  <p:clrMapOvr>
    <a:masterClrMapping/>
  </p:clrMapOvr>
  <p:transition spd="slow">
    <p:push dir="u"/>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A5756180-07EC-4C3C-897D-9FDA761E130F}"/>
              </a:ext>
            </a:extLst>
          </p:cNvPr>
          <p:cNvSpPr>
            <a:spLocks noGrp="1"/>
          </p:cNvSpPr>
          <p:nvPr>
            <p:ph type="title"/>
          </p:nvPr>
        </p:nvSpPr>
        <p:spPr/>
        <p:txBody>
          <a:bodyPr/>
          <a:lstStyle/>
          <a:p>
            <a:r>
              <a:rPr lang="ar-AE" b="1" dirty="0">
                <a:solidFill>
                  <a:srgbClr val="3D69B2"/>
                </a:solidFill>
                <a:latin typeface="Segoe UI" panose="020B0502040204020203" pitchFamily="34" charset="0"/>
              </a:rPr>
              <a:t>مجموعة "صفحات"</a:t>
            </a:r>
            <a:endParaRPr lang="ar-AE" dirty="0"/>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6E412FD7-2468-4359-82D7-0D9E3656212D}"/>
              </a:ext>
            </a:extLst>
          </p:cNvPr>
          <p:cNvPicPr>
            <a:picLocks noGrp="1" noChangeAspect="1"/>
          </p:cNvPicPr>
          <p:nvPr>
            <p:ph idx="1"/>
          </p:nvPr>
        </p:nvPicPr>
        <p:blipFill>
          <a:blip r:embed="rId2"/>
          <a:stretch>
            <a:fillRect/>
          </a:stretch>
        </p:blipFill>
        <p:spPr>
          <a:xfrm>
            <a:off x="0" y="1280478"/>
            <a:ext cx="9144000" cy="4983162"/>
          </a:xfrm>
        </p:spPr>
      </p:pic>
    </p:spTree>
    <p:extLst>
      <p:ext uri="{BB962C8B-B14F-4D97-AF65-F5344CB8AC3E}">
        <p14:creationId xmlns:p14="http://schemas.microsoft.com/office/powerpoint/2010/main" val="4210795760"/>
      </p:ext>
    </p:extLst>
  </p:cSld>
  <p:clrMapOvr>
    <a:masterClrMapping/>
  </p:clrMapOvr>
  <p:transition spd="slow">
    <p:push dir="u"/>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2E8BF0E1-101B-4EE3-B752-67C233941FCB}"/>
              </a:ext>
            </a:extLst>
          </p:cNvPr>
          <p:cNvSpPr>
            <a:spLocks noGrp="1"/>
          </p:cNvSpPr>
          <p:nvPr>
            <p:ph type="title"/>
          </p:nvPr>
        </p:nvSpPr>
        <p:spPr>
          <a:xfrm>
            <a:off x="530352" y="2"/>
            <a:ext cx="8229600" cy="731837"/>
          </a:xfrm>
        </p:spPr>
        <p:txBody>
          <a:bodyPr/>
          <a:lstStyle/>
          <a:p>
            <a:r>
              <a:rPr lang="ar-AE" dirty="0"/>
              <a:t>مجموعة "جداول"</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2EA05AFC-9377-4353-8119-6AA6C02A82A1}"/>
              </a:ext>
            </a:extLst>
          </p:cNvPr>
          <p:cNvPicPr>
            <a:picLocks noGrp="1" noChangeAspect="1"/>
          </p:cNvPicPr>
          <p:nvPr>
            <p:ph idx="1"/>
          </p:nvPr>
        </p:nvPicPr>
        <p:blipFill>
          <a:blip r:embed="rId2"/>
          <a:stretch>
            <a:fillRect/>
          </a:stretch>
        </p:blipFill>
        <p:spPr>
          <a:xfrm>
            <a:off x="0" y="876067"/>
            <a:ext cx="9144000" cy="5981935"/>
          </a:xfrm>
        </p:spPr>
      </p:pic>
    </p:spTree>
    <p:extLst>
      <p:ext uri="{BB962C8B-B14F-4D97-AF65-F5344CB8AC3E}">
        <p14:creationId xmlns:p14="http://schemas.microsoft.com/office/powerpoint/2010/main" val="1527702928"/>
      </p:ext>
    </p:extLst>
  </p:cSld>
  <p:clrMapOvr>
    <a:masterClrMapping/>
  </p:clrMapOvr>
  <p:transition spd="slow">
    <p:push dir="u"/>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13CEB766-9C5A-4014-AA41-5898FA782226}"/>
              </a:ext>
            </a:extLst>
          </p:cNvPr>
          <p:cNvSpPr>
            <a:spLocks noGrp="1"/>
          </p:cNvSpPr>
          <p:nvPr>
            <p:ph type="title"/>
          </p:nvPr>
        </p:nvSpPr>
        <p:spPr/>
        <p:txBody>
          <a:bodyPr/>
          <a:lstStyle/>
          <a:p>
            <a:r>
              <a:rPr lang="ar-AE" dirty="0"/>
              <a:t>إدخال بيانات الجدول</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472CE1A9-DA74-42B3-AFEF-569B569995CF}"/>
              </a:ext>
            </a:extLst>
          </p:cNvPr>
          <p:cNvPicPr>
            <a:picLocks noGrp="1" noChangeAspect="1"/>
          </p:cNvPicPr>
          <p:nvPr>
            <p:ph idx="1"/>
          </p:nvPr>
        </p:nvPicPr>
        <p:blipFill rotWithShape="1">
          <a:blip r:embed="rId2"/>
          <a:srcRect b="63857"/>
          <a:stretch/>
        </p:blipFill>
        <p:spPr>
          <a:xfrm>
            <a:off x="92658" y="1417638"/>
            <a:ext cx="8958683" cy="1143001"/>
          </a:xfrm>
        </p:spPr>
      </p:pic>
      <p:pic>
        <p:nvPicPr>
          <p:cNvPr id="8" name="صورة 7" descr="صورة تحتوي على منضدة&#10;&#10;تم إنشاء الوصف تلقائياً">
            <a:extLst>
              <a:ext uri="{FF2B5EF4-FFF2-40B4-BE49-F238E27FC236}">
                <a16:creationId xmlns:a16="http://schemas.microsoft.com/office/drawing/2014/main" id="{0200CC9F-63CC-4F80-9FF8-02B92BC5298A}"/>
              </a:ext>
            </a:extLst>
          </p:cNvPr>
          <p:cNvPicPr>
            <a:picLocks noChangeAspect="1"/>
          </p:cNvPicPr>
          <p:nvPr/>
        </p:nvPicPr>
        <p:blipFill>
          <a:blip r:embed="rId3"/>
          <a:stretch>
            <a:fillRect/>
          </a:stretch>
        </p:blipFill>
        <p:spPr>
          <a:xfrm>
            <a:off x="1097280" y="3846896"/>
            <a:ext cx="7187184" cy="2832141"/>
          </a:xfrm>
          <a:prstGeom prst="rect">
            <a:avLst/>
          </a:prstGeom>
        </p:spPr>
      </p:pic>
      <p:sp>
        <p:nvSpPr>
          <p:cNvPr id="10" name="مربع نص 9">
            <a:extLst>
              <a:ext uri="{FF2B5EF4-FFF2-40B4-BE49-F238E27FC236}">
                <a16:creationId xmlns:a16="http://schemas.microsoft.com/office/drawing/2014/main" id="{5641EF00-A205-4942-ADAC-F9B506422736}"/>
              </a:ext>
            </a:extLst>
          </p:cNvPr>
          <p:cNvSpPr txBox="1"/>
          <p:nvPr/>
        </p:nvSpPr>
        <p:spPr>
          <a:xfrm>
            <a:off x="246888" y="2695936"/>
            <a:ext cx="8439912" cy="1015663"/>
          </a:xfrm>
          <a:prstGeom prst="rect">
            <a:avLst/>
          </a:prstGeom>
          <a:noFill/>
        </p:spPr>
        <p:txBody>
          <a:bodyPr wrap="square">
            <a:spAutoFit/>
          </a:bodyPr>
          <a:lstStyle/>
          <a:p>
            <a:pPr algn="r" rtl="1"/>
            <a:r>
              <a:rPr lang="ar-AE" sz="2000" dirty="0">
                <a:solidFill>
                  <a:srgbClr val="231F20"/>
                </a:solidFill>
                <a:latin typeface="Segoe UI" panose="020B0502040204020203" pitchFamily="34" charset="0"/>
                <a:cs typeface="+mj-cs"/>
              </a:rPr>
              <a:t>عند النقر داخل جدول، تظهر علامتا تبويب </a:t>
            </a:r>
            <a:r>
              <a:rPr lang="ar-AE" sz="2000" dirty="0" err="1">
                <a:solidFill>
                  <a:srgbClr val="231F20"/>
                </a:solidFill>
                <a:latin typeface="Segoe UI" panose="020B0502040204020203" pitchFamily="34" charset="0"/>
                <a:cs typeface="+mj-cs"/>
              </a:rPr>
              <a:t>سياقيتان</a:t>
            </a:r>
            <a:r>
              <a:rPr lang="ar-AE" sz="2000" dirty="0">
                <a:solidFill>
                  <a:srgbClr val="231F20"/>
                </a:solidFill>
                <a:latin typeface="Segoe UI" panose="020B0502040204020203" pitchFamily="34" charset="0"/>
                <a:cs typeface="+mj-cs"/>
              </a:rPr>
              <a:t>،</a:t>
            </a:r>
            <a:r>
              <a:rPr lang="ar-SA" sz="2000" dirty="0">
                <a:solidFill>
                  <a:srgbClr val="231F20"/>
                </a:solidFill>
                <a:latin typeface="Segoe UI" panose="020B0502040204020203" pitchFamily="34" charset="0"/>
                <a:cs typeface="+mj-cs"/>
              </a:rPr>
              <a:t> </a:t>
            </a:r>
            <a:r>
              <a:rPr lang="ar-AE" sz="2000" dirty="0">
                <a:solidFill>
                  <a:srgbClr val="231F20"/>
                </a:solidFill>
                <a:latin typeface="Segoe UI" panose="020B0502040204020203" pitchFamily="34" charset="0"/>
                <a:cs typeface="+mj-cs"/>
              </a:rPr>
              <a:t>وهما </a:t>
            </a:r>
            <a:r>
              <a:rPr lang="ar-AE" sz="2000" b="1" dirty="0">
                <a:solidFill>
                  <a:srgbClr val="231F20"/>
                </a:solidFill>
                <a:latin typeface="Segoe UI" panose="020B0502040204020203" pitchFamily="34" charset="0"/>
                <a:cs typeface="+mj-cs"/>
              </a:rPr>
              <a:t>تصميم</a:t>
            </a:r>
            <a:r>
              <a:rPr lang="en-US" sz="2000" b="1" dirty="0">
                <a:solidFill>
                  <a:srgbClr val="231F20"/>
                </a:solidFill>
                <a:latin typeface="Segoe UI" panose="020B0502040204020203" pitchFamily="34" charset="0"/>
                <a:cs typeface="+mj-cs"/>
              </a:rPr>
              <a:t> </a:t>
            </a:r>
            <a:r>
              <a:rPr lang="ar-SA" sz="2000" b="1" dirty="0">
                <a:solidFill>
                  <a:srgbClr val="231F20"/>
                </a:solidFill>
                <a:latin typeface="Segoe UI" panose="020B0502040204020203" pitchFamily="34" charset="0"/>
                <a:cs typeface="+mj-cs"/>
              </a:rPr>
              <a:t> (</a:t>
            </a:r>
            <a:r>
              <a:rPr lang="en-US" sz="2000" b="0" dirty="0">
                <a:solidFill>
                  <a:srgbClr val="231F20"/>
                </a:solidFill>
                <a:latin typeface="Segoe UI" panose="020B0502040204020203" pitchFamily="34" charset="0"/>
                <a:cs typeface="+mj-cs"/>
              </a:rPr>
              <a:t>Design</a:t>
            </a:r>
            <a:r>
              <a:rPr lang="ar-SA" sz="2000" b="0" dirty="0">
                <a:solidFill>
                  <a:srgbClr val="231F20"/>
                </a:solidFill>
                <a:latin typeface="Segoe UI" panose="020B0502040204020203" pitchFamily="34" charset="0"/>
                <a:cs typeface="+mj-cs"/>
              </a:rPr>
              <a:t>)</a:t>
            </a:r>
            <a:r>
              <a:rPr lang="ar-AE" sz="2000" b="0" dirty="0">
                <a:solidFill>
                  <a:srgbClr val="231F20"/>
                </a:solidFill>
                <a:latin typeface="Segoe UI" panose="020B0502040204020203" pitchFamily="34" charset="0"/>
                <a:cs typeface="+mj-cs"/>
              </a:rPr>
              <a:t> </a:t>
            </a:r>
            <a:r>
              <a:rPr lang="ar-AE" sz="2000" b="1" dirty="0">
                <a:solidFill>
                  <a:srgbClr val="231F20"/>
                </a:solidFill>
                <a:latin typeface="Segoe UI" panose="020B0502040204020203" pitchFamily="34" charset="0"/>
                <a:cs typeface="+mj-cs"/>
              </a:rPr>
              <a:t>وتــخــطــيــط</a:t>
            </a:r>
            <a:r>
              <a:rPr lang="ar-AE" sz="2000" b="0" dirty="0">
                <a:solidFill>
                  <a:srgbClr val="231F20"/>
                </a:solidFill>
                <a:latin typeface="Segoe UI" panose="020B0502040204020203" pitchFamily="34" charset="0"/>
                <a:cs typeface="+mj-cs"/>
              </a:rPr>
              <a:t> </a:t>
            </a:r>
            <a:r>
              <a:rPr lang="ar-SA" sz="2000" b="0" dirty="0">
                <a:solidFill>
                  <a:srgbClr val="231F20"/>
                </a:solidFill>
                <a:latin typeface="Segoe UI" panose="020B0502040204020203" pitchFamily="34" charset="0"/>
                <a:cs typeface="+mj-cs"/>
              </a:rPr>
              <a:t>(</a:t>
            </a:r>
            <a:r>
              <a:rPr lang="en-US" sz="2000" b="0" dirty="0">
                <a:solidFill>
                  <a:srgbClr val="231F20"/>
                </a:solidFill>
                <a:latin typeface="Segoe UI" panose="020B0502040204020203" pitchFamily="34" charset="0"/>
                <a:cs typeface="+mj-cs"/>
              </a:rPr>
              <a:t>Layout </a:t>
            </a:r>
            <a:r>
              <a:rPr lang="ar-SA" sz="2000" b="0" dirty="0">
                <a:solidFill>
                  <a:srgbClr val="231F20"/>
                </a:solidFill>
                <a:latin typeface="Segoe UI" panose="020B0502040204020203" pitchFamily="34" charset="0"/>
                <a:cs typeface="+mj-cs"/>
              </a:rPr>
              <a:t>) </a:t>
            </a:r>
            <a:r>
              <a:rPr lang="ar-AE" sz="2000" b="0" dirty="0">
                <a:solidFill>
                  <a:srgbClr val="231F20"/>
                </a:solidFill>
                <a:latin typeface="Segoe UI" panose="020B0502040204020203" pitchFamily="34" charset="0"/>
                <a:cs typeface="+mj-cs"/>
              </a:rPr>
              <a:t>تحت</a:t>
            </a:r>
            <a:r>
              <a:rPr lang="ar-SA" sz="2000" b="0" dirty="0">
                <a:solidFill>
                  <a:srgbClr val="231F20"/>
                </a:solidFill>
                <a:latin typeface="Segoe UI" panose="020B0502040204020203" pitchFamily="34" charset="0"/>
                <a:cs typeface="+mj-cs"/>
              </a:rPr>
              <a:t> </a:t>
            </a:r>
            <a:r>
              <a:rPr lang="ar-AE" sz="2000" b="0" dirty="0">
                <a:solidFill>
                  <a:srgbClr val="231F20"/>
                </a:solidFill>
                <a:latin typeface="Segoe UI" panose="020B0502040204020203" pitchFamily="34" charset="0"/>
                <a:cs typeface="+mj-cs"/>
              </a:rPr>
              <a:t>العنوان </a:t>
            </a:r>
            <a:r>
              <a:rPr lang="ar-AE" sz="2000" b="1" dirty="0">
                <a:solidFill>
                  <a:srgbClr val="231F20"/>
                </a:solidFill>
                <a:latin typeface="Segoe UI" panose="020B0502040204020203" pitchFamily="34" charset="0"/>
                <a:cs typeface="+mj-cs"/>
              </a:rPr>
              <a:t>أدوات</a:t>
            </a:r>
            <a:r>
              <a:rPr lang="ar-AE" sz="2000" b="0" dirty="0">
                <a:solidFill>
                  <a:srgbClr val="231F20"/>
                </a:solidFill>
                <a:latin typeface="Segoe UI" panose="020B0502040204020203" pitchFamily="34" charset="0"/>
                <a:cs typeface="+mj-cs"/>
              </a:rPr>
              <a:t> </a:t>
            </a:r>
            <a:r>
              <a:rPr lang="ar-AE" sz="2000" b="1" dirty="0">
                <a:solidFill>
                  <a:srgbClr val="231F20"/>
                </a:solidFill>
                <a:latin typeface="Segoe UI" panose="020B0502040204020203" pitchFamily="34" charset="0"/>
                <a:cs typeface="+mj-cs"/>
              </a:rPr>
              <a:t>الجــدول</a:t>
            </a:r>
            <a:r>
              <a:rPr lang="ar-AE" sz="2000" b="0" dirty="0">
                <a:solidFill>
                  <a:srgbClr val="231F20"/>
                </a:solidFill>
                <a:latin typeface="Segoe UI" panose="020B0502040204020203" pitchFamily="34" charset="0"/>
                <a:cs typeface="+mj-cs"/>
              </a:rPr>
              <a:t> </a:t>
            </a:r>
            <a:r>
              <a:rPr lang="ar-SA" sz="2000" dirty="0">
                <a:solidFill>
                  <a:srgbClr val="231F20"/>
                </a:solidFill>
                <a:latin typeface="Segoe UI" panose="020B0502040204020203" pitchFamily="34" charset="0"/>
                <a:cs typeface="+mj-cs"/>
              </a:rPr>
              <a:t>(</a:t>
            </a:r>
            <a:r>
              <a:rPr lang="en-US" sz="2000" b="0" dirty="0">
                <a:solidFill>
                  <a:srgbClr val="231F20"/>
                </a:solidFill>
                <a:latin typeface="Segoe UI" panose="020B0502040204020203" pitchFamily="34" charset="0"/>
                <a:cs typeface="+mj-cs"/>
              </a:rPr>
              <a:t>Table Tools </a:t>
            </a:r>
            <a:r>
              <a:rPr lang="ar-SA" sz="2000" dirty="0">
                <a:solidFill>
                  <a:srgbClr val="231F20"/>
                </a:solidFill>
                <a:latin typeface="Segoe UI" panose="020B0502040204020203" pitchFamily="34" charset="0"/>
                <a:cs typeface="+mj-cs"/>
              </a:rPr>
              <a:t>). </a:t>
            </a:r>
            <a:r>
              <a:rPr lang="ar-AE" sz="2000" b="0" dirty="0">
                <a:solidFill>
                  <a:srgbClr val="231F20"/>
                </a:solidFill>
                <a:latin typeface="Segoe UI" panose="020B0502040204020203" pitchFamily="34" charset="0"/>
                <a:cs typeface="+mj-cs"/>
              </a:rPr>
              <a:t>توفر علامات التبويب هذه أوامر لتنسيق الجدول بسرعة، وإدراج</a:t>
            </a:r>
            <a:r>
              <a:rPr lang="ar-SA" sz="2000" b="0" dirty="0">
                <a:solidFill>
                  <a:srgbClr val="231F20"/>
                </a:solidFill>
                <a:latin typeface="Segoe UI" panose="020B0502040204020203" pitchFamily="34" charset="0"/>
                <a:cs typeface="+mj-cs"/>
              </a:rPr>
              <a:t> </a:t>
            </a:r>
            <a:r>
              <a:rPr lang="ar-AE" sz="2000" b="0" dirty="0">
                <a:solidFill>
                  <a:srgbClr val="231F20"/>
                </a:solidFill>
                <a:latin typeface="Segoe UI" panose="020B0502040204020203" pitchFamily="34" charset="0"/>
                <a:cs typeface="+mj-cs"/>
              </a:rPr>
              <a:t>صفوف أو أعمدة أو حذفها، وتعيين محاذاة للخلايا</a:t>
            </a:r>
            <a:r>
              <a:rPr lang="ar-SA" sz="2000" b="0" dirty="0">
                <a:solidFill>
                  <a:srgbClr val="231F20"/>
                </a:solidFill>
                <a:latin typeface="Segoe UI" panose="020B0502040204020203" pitchFamily="34" charset="0"/>
                <a:cs typeface="+mj-cs"/>
              </a:rPr>
              <a:t> </a:t>
            </a:r>
            <a:r>
              <a:rPr lang="ar-AE" sz="2000" b="0" dirty="0">
                <a:solidFill>
                  <a:srgbClr val="231F20"/>
                </a:solidFill>
                <a:latin typeface="Segoe UI" panose="020B0502040204020203" pitchFamily="34" charset="0"/>
                <a:cs typeface="+mj-cs"/>
              </a:rPr>
              <a:t>في الجدول.</a:t>
            </a:r>
          </a:p>
        </p:txBody>
      </p:sp>
    </p:spTree>
    <p:extLst>
      <p:ext uri="{BB962C8B-B14F-4D97-AF65-F5344CB8AC3E}">
        <p14:creationId xmlns:p14="http://schemas.microsoft.com/office/powerpoint/2010/main" val="3318838035"/>
      </p:ext>
    </p:extLst>
  </p:cSld>
  <p:clrMapOvr>
    <a:masterClrMapping/>
  </p:clrMapOvr>
  <p:transition spd="slow">
    <p:push dir="u"/>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5C91CB1A-8092-4D61-AA32-33208DF180DF}"/>
              </a:ext>
            </a:extLst>
          </p:cNvPr>
          <p:cNvSpPr>
            <a:spLocks noGrp="1"/>
          </p:cNvSpPr>
          <p:nvPr>
            <p:ph type="title"/>
          </p:nvPr>
        </p:nvSpPr>
        <p:spPr/>
        <p:txBody>
          <a:bodyPr/>
          <a:lstStyle/>
          <a:p>
            <a:r>
              <a:rPr lang="ar-AE" dirty="0"/>
              <a:t>تغيير حجم الجدول وتحريكه</a:t>
            </a:r>
          </a:p>
        </p:txBody>
      </p:sp>
      <p:pic>
        <p:nvPicPr>
          <p:cNvPr id="5" name="عنصر نائب للمحتوى 4">
            <a:extLst>
              <a:ext uri="{FF2B5EF4-FFF2-40B4-BE49-F238E27FC236}">
                <a16:creationId xmlns:a16="http://schemas.microsoft.com/office/drawing/2014/main" id="{03653A6C-3D92-4AFC-A4F0-EFAD057A6D5C}"/>
              </a:ext>
            </a:extLst>
          </p:cNvPr>
          <p:cNvPicPr>
            <a:picLocks noGrp="1" noChangeAspect="1"/>
          </p:cNvPicPr>
          <p:nvPr>
            <p:ph idx="1"/>
          </p:nvPr>
        </p:nvPicPr>
        <p:blipFill>
          <a:blip r:embed="rId2"/>
          <a:stretch>
            <a:fillRect/>
          </a:stretch>
        </p:blipFill>
        <p:spPr>
          <a:xfrm>
            <a:off x="244038" y="1930898"/>
            <a:ext cx="8655924" cy="3564646"/>
          </a:xfrm>
        </p:spPr>
      </p:pic>
    </p:spTree>
    <p:extLst>
      <p:ext uri="{BB962C8B-B14F-4D97-AF65-F5344CB8AC3E}">
        <p14:creationId xmlns:p14="http://schemas.microsoft.com/office/powerpoint/2010/main" val="177532720"/>
      </p:ext>
    </p:extLst>
  </p:cSld>
  <p:clrMapOvr>
    <a:masterClrMapping/>
  </p:clrMapOvr>
  <p:transition spd="slow">
    <p:push dir="u"/>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B64FBDCE-438E-44AE-B0ED-8F286BB94A18}"/>
              </a:ext>
            </a:extLst>
          </p:cNvPr>
          <p:cNvSpPr>
            <a:spLocks noGrp="1"/>
          </p:cNvSpPr>
          <p:nvPr>
            <p:ph type="title"/>
          </p:nvPr>
        </p:nvSpPr>
        <p:spPr/>
        <p:txBody>
          <a:bodyPr/>
          <a:lstStyle/>
          <a:p>
            <a:r>
              <a:rPr lang="ar-AE" dirty="0"/>
              <a:t>إدراج صفوف أو أعمدة إضافية</a:t>
            </a:r>
          </a:p>
        </p:txBody>
      </p:sp>
      <p:pic>
        <p:nvPicPr>
          <p:cNvPr id="5" name="عنصر نائب للمحتوى 4" descr="صورة تحتوي على منضدة&#10;&#10;تم إنشاء الوصف تلقائياً">
            <a:extLst>
              <a:ext uri="{FF2B5EF4-FFF2-40B4-BE49-F238E27FC236}">
                <a16:creationId xmlns:a16="http://schemas.microsoft.com/office/drawing/2014/main" id="{0057413A-26F3-4B7C-976E-0BA64A51AC39}"/>
              </a:ext>
            </a:extLst>
          </p:cNvPr>
          <p:cNvPicPr>
            <a:picLocks noGrp="1" noChangeAspect="1"/>
          </p:cNvPicPr>
          <p:nvPr>
            <p:ph idx="1"/>
          </p:nvPr>
        </p:nvPicPr>
        <p:blipFill>
          <a:blip r:embed="rId2"/>
          <a:stretch>
            <a:fillRect/>
          </a:stretch>
        </p:blipFill>
        <p:spPr>
          <a:xfrm>
            <a:off x="1073" y="1828800"/>
            <a:ext cx="9142927" cy="5029200"/>
          </a:xfrm>
        </p:spPr>
      </p:pic>
    </p:spTree>
    <p:extLst>
      <p:ext uri="{BB962C8B-B14F-4D97-AF65-F5344CB8AC3E}">
        <p14:creationId xmlns:p14="http://schemas.microsoft.com/office/powerpoint/2010/main" val="719721928"/>
      </p:ext>
    </p:extLst>
  </p:cSld>
  <p:clrMapOvr>
    <a:masterClrMapping/>
  </p:clrMapOvr>
  <p:transition spd="slow">
    <p:push dir="u"/>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B6FBA8AA-7428-4419-B634-ACE0398C02CA}"/>
              </a:ext>
            </a:extLst>
          </p:cNvPr>
          <p:cNvSpPr>
            <a:spLocks noGrp="1"/>
          </p:cNvSpPr>
          <p:nvPr>
            <p:ph type="title"/>
          </p:nvPr>
        </p:nvSpPr>
        <p:spPr>
          <a:xfrm>
            <a:off x="530352" y="55883"/>
            <a:ext cx="8229600" cy="694941"/>
          </a:xfrm>
        </p:spPr>
        <p:txBody>
          <a:bodyPr/>
          <a:lstStyle/>
          <a:p>
            <a:r>
              <a:rPr lang="ar-AE" dirty="0"/>
              <a:t>دمج</a:t>
            </a:r>
            <a:r>
              <a:rPr lang="ar-SA" dirty="0"/>
              <a:t> وتقسيم</a:t>
            </a:r>
            <a:r>
              <a:rPr lang="ar-AE" dirty="0"/>
              <a:t> الخلايا</a:t>
            </a:r>
          </a:p>
        </p:txBody>
      </p:sp>
      <p:pic>
        <p:nvPicPr>
          <p:cNvPr id="5" name="عنصر نائب للمحتوى 4">
            <a:extLst>
              <a:ext uri="{FF2B5EF4-FFF2-40B4-BE49-F238E27FC236}">
                <a16:creationId xmlns:a16="http://schemas.microsoft.com/office/drawing/2014/main" id="{2F4282A3-2F15-4292-91F2-FD6FEC0DCD85}"/>
              </a:ext>
            </a:extLst>
          </p:cNvPr>
          <p:cNvPicPr>
            <a:picLocks noGrp="1" noChangeAspect="1"/>
          </p:cNvPicPr>
          <p:nvPr>
            <p:ph idx="1"/>
          </p:nvPr>
        </p:nvPicPr>
        <p:blipFill>
          <a:blip r:embed="rId2"/>
          <a:stretch>
            <a:fillRect/>
          </a:stretch>
        </p:blipFill>
        <p:spPr>
          <a:xfrm>
            <a:off x="681228" y="749808"/>
            <a:ext cx="7781544" cy="6052312"/>
          </a:xfrm>
        </p:spPr>
      </p:pic>
    </p:spTree>
    <p:extLst>
      <p:ext uri="{BB962C8B-B14F-4D97-AF65-F5344CB8AC3E}">
        <p14:creationId xmlns:p14="http://schemas.microsoft.com/office/powerpoint/2010/main" val="177062259"/>
      </p:ext>
    </p:extLst>
  </p:cSld>
  <p:clrMapOvr>
    <a:masterClrMapping/>
  </p:clrMapOvr>
  <p:transition spd="slow">
    <p:push dir="u"/>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4B9C8B15-4CD8-4E6D-B5B3-B095577A57CF}"/>
              </a:ext>
            </a:extLst>
          </p:cNvPr>
          <p:cNvSpPr>
            <a:spLocks noGrp="1"/>
          </p:cNvSpPr>
          <p:nvPr>
            <p:ph type="title"/>
          </p:nvPr>
        </p:nvSpPr>
        <p:spPr>
          <a:xfrm>
            <a:off x="649224" y="42746"/>
            <a:ext cx="7717536" cy="594042"/>
          </a:xfrm>
        </p:spPr>
        <p:txBody>
          <a:bodyPr/>
          <a:lstStyle/>
          <a:p>
            <a:r>
              <a:rPr lang="ar-AE" dirty="0"/>
              <a:t>تطبيق أنماط الجدول</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7903F7DF-E434-4599-B49B-139768E84745}"/>
              </a:ext>
            </a:extLst>
          </p:cNvPr>
          <p:cNvPicPr>
            <a:picLocks noGrp="1" noChangeAspect="1"/>
          </p:cNvPicPr>
          <p:nvPr>
            <p:ph idx="1"/>
          </p:nvPr>
        </p:nvPicPr>
        <p:blipFill>
          <a:blip r:embed="rId2"/>
          <a:stretch>
            <a:fillRect/>
          </a:stretch>
        </p:blipFill>
        <p:spPr>
          <a:xfrm>
            <a:off x="649224" y="603186"/>
            <a:ext cx="8229600" cy="3145381"/>
          </a:xfrm>
        </p:spPr>
      </p:pic>
      <p:pic>
        <p:nvPicPr>
          <p:cNvPr id="7" name="صورة 6" descr="صورة تحتوي على منضدة&#10;&#10;تم إنشاء الوصف تلقائياً">
            <a:extLst>
              <a:ext uri="{FF2B5EF4-FFF2-40B4-BE49-F238E27FC236}">
                <a16:creationId xmlns:a16="http://schemas.microsoft.com/office/drawing/2014/main" id="{87BA0149-B26B-498C-8609-73C81BA2674D}"/>
              </a:ext>
            </a:extLst>
          </p:cNvPr>
          <p:cNvPicPr>
            <a:picLocks noChangeAspect="1"/>
          </p:cNvPicPr>
          <p:nvPr/>
        </p:nvPicPr>
        <p:blipFill>
          <a:blip r:embed="rId3"/>
          <a:stretch>
            <a:fillRect/>
          </a:stretch>
        </p:blipFill>
        <p:spPr>
          <a:xfrm>
            <a:off x="649224" y="3722070"/>
            <a:ext cx="7534656" cy="1142188"/>
          </a:xfrm>
          <a:prstGeom prst="rect">
            <a:avLst/>
          </a:prstGeom>
        </p:spPr>
      </p:pic>
      <p:pic>
        <p:nvPicPr>
          <p:cNvPr id="9" name="صورة 8" descr="صورة تحتوي على منضدة&#10;&#10;تم إنشاء الوصف تلقائياً">
            <a:extLst>
              <a:ext uri="{FF2B5EF4-FFF2-40B4-BE49-F238E27FC236}">
                <a16:creationId xmlns:a16="http://schemas.microsoft.com/office/drawing/2014/main" id="{F9E78E4D-A8D0-40CD-A533-286808DF1276}"/>
              </a:ext>
            </a:extLst>
          </p:cNvPr>
          <p:cNvPicPr>
            <a:picLocks noChangeAspect="1"/>
          </p:cNvPicPr>
          <p:nvPr/>
        </p:nvPicPr>
        <p:blipFill>
          <a:blip r:embed="rId4"/>
          <a:stretch>
            <a:fillRect/>
          </a:stretch>
        </p:blipFill>
        <p:spPr>
          <a:xfrm>
            <a:off x="649224" y="5011281"/>
            <a:ext cx="7534656" cy="1807709"/>
          </a:xfrm>
          <a:prstGeom prst="rect">
            <a:avLst/>
          </a:prstGeom>
        </p:spPr>
      </p:pic>
    </p:spTree>
    <p:extLst>
      <p:ext uri="{BB962C8B-B14F-4D97-AF65-F5344CB8AC3E}">
        <p14:creationId xmlns:p14="http://schemas.microsoft.com/office/powerpoint/2010/main" val="615456161"/>
      </p:ext>
    </p:extLst>
  </p:cSld>
  <p:clrMapOvr>
    <a:masterClrMapping/>
  </p:clrMapOvr>
  <p:transition spd="slow">
    <p:push dir="u"/>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060ABB28-A8D9-4EBB-82CE-4EB7E566648E}"/>
              </a:ext>
            </a:extLst>
          </p:cNvPr>
          <p:cNvSpPr>
            <a:spLocks noGrp="1"/>
          </p:cNvSpPr>
          <p:nvPr>
            <p:ph type="title"/>
          </p:nvPr>
        </p:nvSpPr>
        <p:spPr/>
        <p:txBody>
          <a:bodyPr/>
          <a:lstStyle/>
          <a:p>
            <a:r>
              <a:rPr lang="ar-SA" dirty="0"/>
              <a:t>تظليل الخلايا</a:t>
            </a:r>
            <a:endParaRPr lang="ar-AE" dirty="0"/>
          </a:p>
        </p:txBody>
      </p:sp>
      <p:pic>
        <p:nvPicPr>
          <p:cNvPr id="5" name="عنصر نائب للمحتوى 4" descr="صورة تحتوي على منضدة&#10;&#10;تم إنشاء الوصف تلقائياً">
            <a:extLst>
              <a:ext uri="{FF2B5EF4-FFF2-40B4-BE49-F238E27FC236}">
                <a16:creationId xmlns:a16="http://schemas.microsoft.com/office/drawing/2014/main" id="{B9C15DC0-2FEA-4536-93E2-7C5BF4C5D281}"/>
              </a:ext>
            </a:extLst>
          </p:cNvPr>
          <p:cNvPicPr>
            <a:picLocks noGrp="1" noChangeAspect="1"/>
          </p:cNvPicPr>
          <p:nvPr>
            <p:ph idx="1"/>
          </p:nvPr>
        </p:nvPicPr>
        <p:blipFill>
          <a:blip r:embed="rId2"/>
          <a:stretch>
            <a:fillRect/>
          </a:stretch>
        </p:blipFill>
        <p:spPr>
          <a:xfrm>
            <a:off x="457199" y="1353630"/>
            <a:ext cx="8229601" cy="4357267"/>
          </a:xfrm>
        </p:spPr>
      </p:pic>
    </p:spTree>
    <p:extLst>
      <p:ext uri="{BB962C8B-B14F-4D97-AF65-F5344CB8AC3E}">
        <p14:creationId xmlns:p14="http://schemas.microsoft.com/office/powerpoint/2010/main" val="2328396560"/>
      </p:ext>
    </p:extLst>
  </p:cSld>
  <p:clrMapOvr>
    <a:masterClrMapping/>
  </p:clrMapOvr>
  <p:transition spd="slow">
    <p:push dir="u"/>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399F546C-DC31-47CC-9AD7-1BC5371179C3}"/>
              </a:ext>
            </a:extLst>
          </p:cNvPr>
          <p:cNvSpPr>
            <a:spLocks noGrp="1"/>
          </p:cNvSpPr>
          <p:nvPr>
            <p:ph type="title"/>
          </p:nvPr>
        </p:nvSpPr>
        <p:spPr/>
        <p:txBody>
          <a:bodyPr/>
          <a:lstStyle/>
          <a:p>
            <a:r>
              <a:rPr lang="ar-SA" dirty="0"/>
              <a:t>حدود الجدول</a:t>
            </a:r>
            <a:endParaRPr lang="ar-AE" dirty="0"/>
          </a:p>
        </p:txBody>
      </p:sp>
      <p:pic>
        <p:nvPicPr>
          <p:cNvPr id="5" name="عنصر نائب للمحتوى 4">
            <a:extLst>
              <a:ext uri="{FF2B5EF4-FFF2-40B4-BE49-F238E27FC236}">
                <a16:creationId xmlns:a16="http://schemas.microsoft.com/office/drawing/2014/main" id="{96108818-460B-4B44-850C-F93130B77C6F}"/>
              </a:ext>
            </a:extLst>
          </p:cNvPr>
          <p:cNvPicPr>
            <a:picLocks noGrp="1" noChangeAspect="1"/>
          </p:cNvPicPr>
          <p:nvPr>
            <p:ph idx="1"/>
          </p:nvPr>
        </p:nvPicPr>
        <p:blipFill>
          <a:blip r:embed="rId2"/>
          <a:stretch>
            <a:fillRect/>
          </a:stretch>
        </p:blipFill>
        <p:spPr>
          <a:xfrm>
            <a:off x="66078" y="1563942"/>
            <a:ext cx="9077922" cy="877506"/>
          </a:xfrm>
        </p:spPr>
      </p:pic>
      <p:pic>
        <p:nvPicPr>
          <p:cNvPr id="7" name="صورة 6">
            <a:extLst>
              <a:ext uri="{FF2B5EF4-FFF2-40B4-BE49-F238E27FC236}">
                <a16:creationId xmlns:a16="http://schemas.microsoft.com/office/drawing/2014/main" id="{DEA9A694-26F8-4017-873A-09E780B07557}"/>
              </a:ext>
            </a:extLst>
          </p:cNvPr>
          <p:cNvPicPr>
            <a:picLocks noChangeAspect="1"/>
          </p:cNvPicPr>
          <p:nvPr/>
        </p:nvPicPr>
        <p:blipFill>
          <a:blip r:embed="rId3"/>
          <a:stretch>
            <a:fillRect/>
          </a:stretch>
        </p:blipFill>
        <p:spPr>
          <a:xfrm>
            <a:off x="0" y="2639663"/>
            <a:ext cx="8869680" cy="2823565"/>
          </a:xfrm>
          <a:prstGeom prst="rect">
            <a:avLst/>
          </a:prstGeom>
        </p:spPr>
      </p:pic>
    </p:spTree>
    <p:extLst>
      <p:ext uri="{BB962C8B-B14F-4D97-AF65-F5344CB8AC3E}">
        <p14:creationId xmlns:p14="http://schemas.microsoft.com/office/powerpoint/2010/main" val="920917833"/>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9545" y="465083"/>
            <a:ext cx="7772400" cy="686762"/>
          </a:xfrm>
        </p:spPr>
        <p:txBody>
          <a:bodyPr>
            <a:normAutofit/>
          </a:bodyPr>
          <a:lstStyle/>
          <a:p>
            <a:r>
              <a:rPr lang="ar-JO" sz="2800" dirty="0"/>
              <a:t>معلومات حول التبويبات</a:t>
            </a:r>
            <a:endParaRPr lang="ar-SA" sz="2800" dirty="0"/>
          </a:p>
        </p:txBody>
      </p:sp>
      <p:sp>
        <p:nvSpPr>
          <p:cNvPr id="3" name="Subtitle 2"/>
          <p:cNvSpPr>
            <a:spLocks noGrp="1"/>
          </p:cNvSpPr>
          <p:nvPr>
            <p:ph type="subTitle" idx="1"/>
          </p:nvPr>
        </p:nvSpPr>
        <p:spPr>
          <a:xfrm>
            <a:off x="4648202" y="3753847"/>
            <a:ext cx="4170635" cy="2008778"/>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lnSpc>
                <a:spcPct val="80000"/>
              </a:lnSpc>
            </a:pPr>
            <a:r>
              <a:rPr lang="ar-JO" sz="2800" b="1" dirty="0">
                <a:solidFill>
                  <a:srgbClr val="C00000"/>
                </a:solidFill>
              </a:rPr>
              <a:t>بشكل افتراضي يحتوي معالج النصوص مايكروسوفت أوفيس "وورد"  على </a:t>
            </a:r>
            <a:r>
              <a:rPr lang="ar-SA" sz="2800" b="1" dirty="0">
                <a:solidFill>
                  <a:srgbClr val="C00000"/>
                </a:solidFill>
              </a:rPr>
              <a:t>تسع </a:t>
            </a:r>
            <a:r>
              <a:rPr lang="ar-JO" sz="2800" b="1" dirty="0" err="1">
                <a:solidFill>
                  <a:srgbClr val="C00000"/>
                </a:solidFill>
              </a:rPr>
              <a:t>تبويبات</a:t>
            </a:r>
            <a:r>
              <a:rPr lang="ar-JO" sz="2800" b="1" dirty="0">
                <a:solidFill>
                  <a:srgbClr val="C00000"/>
                </a:solidFill>
              </a:rPr>
              <a:t> ( باستثناء قائمة ملف):</a:t>
            </a:r>
            <a:endParaRPr lang="ar-SA" sz="2800" b="1" dirty="0">
              <a:solidFill>
                <a:srgbClr val="C00000"/>
              </a:solidFill>
            </a:endParaRPr>
          </a:p>
          <a:p>
            <a:pPr algn="just">
              <a:lnSpc>
                <a:spcPct val="80000"/>
              </a:lnSpc>
              <a:buFont typeface="Arial" pitchFamily="34" charset="0"/>
              <a:buChar char="•"/>
            </a:pPr>
            <a:endParaRPr lang="ar-SA" sz="2800" dirty="0">
              <a:solidFill>
                <a:schemeClr val="tx1"/>
              </a:solidFill>
            </a:endParaRPr>
          </a:p>
        </p:txBody>
      </p:sp>
      <p:pic>
        <p:nvPicPr>
          <p:cNvPr id="5" name="صورة 4">
            <a:extLst>
              <a:ext uri="{FF2B5EF4-FFF2-40B4-BE49-F238E27FC236}">
                <a16:creationId xmlns:a16="http://schemas.microsoft.com/office/drawing/2014/main" id="{F706247A-C0EA-4F08-B4B6-250A2D4B00FC}"/>
              </a:ext>
            </a:extLst>
          </p:cNvPr>
          <p:cNvPicPr>
            <a:picLocks noChangeAspect="1"/>
          </p:cNvPicPr>
          <p:nvPr/>
        </p:nvPicPr>
        <p:blipFill>
          <a:blip r:embed="rId2"/>
          <a:stretch>
            <a:fillRect/>
          </a:stretch>
        </p:blipFill>
        <p:spPr>
          <a:xfrm>
            <a:off x="241277" y="1819430"/>
            <a:ext cx="8300748" cy="1195922"/>
          </a:xfrm>
          <a:prstGeom prst="rect">
            <a:avLst/>
          </a:prstGeom>
        </p:spPr>
      </p:pic>
      <p:sp>
        <p:nvSpPr>
          <p:cNvPr id="6" name="مربع نص 5">
            <a:extLst>
              <a:ext uri="{FF2B5EF4-FFF2-40B4-BE49-F238E27FC236}">
                <a16:creationId xmlns:a16="http://schemas.microsoft.com/office/drawing/2014/main" id="{11ACFCF4-E879-4CD7-ABB6-1112FBA6A113}"/>
              </a:ext>
            </a:extLst>
          </p:cNvPr>
          <p:cNvSpPr txBox="1"/>
          <p:nvPr/>
        </p:nvSpPr>
        <p:spPr>
          <a:xfrm>
            <a:off x="241279" y="2868705"/>
            <a:ext cx="3759993" cy="3989297"/>
          </a:xfrm>
          <a:prstGeom prst="rect">
            <a:avLst/>
          </a:prstGeom>
          <a:noFill/>
        </p:spPr>
        <p:txBody>
          <a:bodyPr wrap="square">
            <a:spAutoFit/>
          </a:bodyPr>
          <a:lstStyle/>
          <a:p>
            <a:pPr algn="r" rtl="1">
              <a:lnSpc>
                <a:spcPct val="80000"/>
              </a:lnSpc>
            </a:pPr>
            <a:endParaRPr lang="ar-JO" sz="2800" b="1" dirty="0"/>
          </a:p>
          <a:p>
            <a:pPr lvl="1" algn="r" rtl="1">
              <a:lnSpc>
                <a:spcPct val="80000"/>
              </a:lnSpc>
              <a:buFont typeface="Wingdings" panose="05000000000000000000" pitchFamily="2" charset="2"/>
              <a:buChar char="ü"/>
            </a:pPr>
            <a:r>
              <a:rPr lang="ar-SA" sz="3200" dirty="0"/>
              <a:t>الشريط الرئيسي</a:t>
            </a:r>
            <a:endParaRPr lang="ar-JO" sz="3200" dirty="0"/>
          </a:p>
          <a:p>
            <a:pPr lvl="1" algn="r" rtl="1">
              <a:lnSpc>
                <a:spcPct val="80000"/>
              </a:lnSpc>
              <a:buFont typeface="Wingdings" panose="05000000000000000000" pitchFamily="2" charset="2"/>
              <a:buChar char="ü"/>
            </a:pPr>
            <a:r>
              <a:rPr lang="ar-JO" sz="3200" dirty="0"/>
              <a:t>إدراج</a:t>
            </a:r>
          </a:p>
          <a:p>
            <a:pPr lvl="1" algn="r" rtl="1">
              <a:lnSpc>
                <a:spcPct val="80000"/>
              </a:lnSpc>
              <a:buFont typeface="Wingdings" panose="05000000000000000000" pitchFamily="2" charset="2"/>
              <a:buChar char="ü"/>
            </a:pPr>
            <a:r>
              <a:rPr lang="ar-SA" sz="3200" dirty="0"/>
              <a:t>تصميم</a:t>
            </a:r>
            <a:r>
              <a:rPr lang="ar-JO" sz="3200" dirty="0"/>
              <a:t> </a:t>
            </a:r>
            <a:endParaRPr lang="ar-SA" sz="3200" dirty="0"/>
          </a:p>
          <a:p>
            <a:pPr lvl="1" algn="r" rtl="1">
              <a:lnSpc>
                <a:spcPct val="80000"/>
              </a:lnSpc>
              <a:buFont typeface="Wingdings" panose="05000000000000000000" pitchFamily="2" charset="2"/>
              <a:buChar char="ü"/>
            </a:pPr>
            <a:r>
              <a:rPr lang="ar-SA" sz="3200" dirty="0"/>
              <a:t>تخطيط</a:t>
            </a:r>
          </a:p>
          <a:p>
            <a:pPr lvl="1" algn="r" rtl="1">
              <a:lnSpc>
                <a:spcPct val="80000"/>
              </a:lnSpc>
              <a:buFont typeface="Wingdings" panose="05000000000000000000" pitchFamily="2" charset="2"/>
              <a:buChar char="ü"/>
            </a:pPr>
            <a:r>
              <a:rPr lang="ar-JO" sz="3200" dirty="0"/>
              <a:t>مراجع</a:t>
            </a:r>
          </a:p>
          <a:p>
            <a:pPr lvl="1" algn="r" rtl="1">
              <a:lnSpc>
                <a:spcPct val="80000"/>
              </a:lnSpc>
              <a:buFont typeface="Wingdings" panose="05000000000000000000" pitchFamily="2" charset="2"/>
              <a:buChar char="ü"/>
            </a:pPr>
            <a:r>
              <a:rPr lang="ar-JO" sz="3200" dirty="0"/>
              <a:t>مراسلات</a:t>
            </a:r>
          </a:p>
          <a:p>
            <a:pPr lvl="1" algn="r" rtl="1">
              <a:lnSpc>
                <a:spcPct val="80000"/>
              </a:lnSpc>
              <a:buFont typeface="Wingdings" panose="05000000000000000000" pitchFamily="2" charset="2"/>
              <a:buChar char="ü"/>
            </a:pPr>
            <a:r>
              <a:rPr lang="ar-JO" sz="3200" dirty="0"/>
              <a:t>مراجعة</a:t>
            </a:r>
          </a:p>
          <a:p>
            <a:pPr lvl="1" algn="r" rtl="1">
              <a:lnSpc>
                <a:spcPct val="80000"/>
              </a:lnSpc>
              <a:buFont typeface="Wingdings" panose="05000000000000000000" pitchFamily="2" charset="2"/>
              <a:buChar char="ü"/>
            </a:pPr>
            <a:r>
              <a:rPr lang="ar-JO" sz="3200" dirty="0"/>
              <a:t>عرض</a:t>
            </a:r>
            <a:endParaRPr lang="ar-SA" sz="3200" dirty="0"/>
          </a:p>
          <a:p>
            <a:pPr lvl="1" algn="r" rtl="1">
              <a:lnSpc>
                <a:spcPct val="80000"/>
              </a:lnSpc>
              <a:buFont typeface="Wingdings" panose="05000000000000000000" pitchFamily="2" charset="2"/>
              <a:buChar char="ü"/>
            </a:pPr>
            <a:r>
              <a:rPr lang="ar-SA" sz="3200" dirty="0"/>
              <a:t>تعليمات</a:t>
            </a:r>
            <a:endParaRPr lang="en-US" sz="3200" dirty="0"/>
          </a:p>
        </p:txBody>
      </p:sp>
    </p:spTree>
    <p:extLst>
      <p:ext uri="{BB962C8B-B14F-4D97-AF65-F5344CB8AC3E}">
        <p14:creationId xmlns:p14="http://schemas.microsoft.com/office/powerpoint/2010/main" val="3406997472"/>
      </p:ext>
    </p:extLst>
  </p:cSld>
  <p:clrMapOvr>
    <a:masterClrMapping/>
  </p:clrMapOvr>
  <p:transition spd="slow">
    <p:push dir="u"/>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7033839C-1818-4163-AFDD-F0A00AEAAC3F}"/>
              </a:ext>
            </a:extLst>
          </p:cNvPr>
          <p:cNvSpPr>
            <a:spLocks noGrp="1"/>
          </p:cNvSpPr>
          <p:nvPr>
            <p:ph type="title"/>
          </p:nvPr>
        </p:nvSpPr>
        <p:spPr>
          <a:xfrm>
            <a:off x="457200" y="-94481"/>
            <a:ext cx="8229600" cy="1143000"/>
          </a:xfrm>
        </p:spPr>
        <p:txBody>
          <a:bodyPr/>
          <a:lstStyle/>
          <a:p>
            <a:r>
              <a:rPr lang="ar-AE" dirty="0"/>
              <a:t>حذف جدول</a:t>
            </a:r>
          </a:p>
        </p:txBody>
      </p:sp>
      <p:pic>
        <p:nvPicPr>
          <p:cNvPr id="5" name="عنصر نائب للمحتوى 4" descr="صورة تحتوي على منضدة&#10;&#10;تم إنشاء الوصف تلقائياً">
            <a:extLst>
              <a:ext uri="{FF2B5EF4-FFF2-40B4-BE49-F238E27FC236}">
                <a16:creationId xmlns:a16="http://schemas.microsoft.com/office/drawing/2014/main" id="{6E496A40-3AD1-42F4-94A1-324FDF9D1D52}"/>
              </a:ext>
            </a:extLst>
          </p:cNvPr>
          <p:cNvPicPr>
            <a:picLocks noGrp="1" noChangeAspect="1"/>
          </p:cNvPicPr>
          <p:nvPr>
            <p:ph idx="1"/>
          </p:nvPr>
        </p:nvPicPr>
        <p:blipFill>
          <a:blip r:embed="rId2"/>
          <a:stretch>
            <a:fillRect/>
          </a:stretch>
        </p:blipFill>
        <p:spPr>
          <a:xfrm>
            <a:off x="-1" y="929647"/>
            <a:ext cx="8924545" cy="3151675"/>
          </a:xfrm>
        </p:spPr>
      </p:pic>
      <p:pic>
        <p:nvPicPr>
          <p:cNvPr id="7" name="صورة 6" descr="صورة تحتوي على نص&#10;&#10;تم إنشاء الوصف تلقائياً">
            <a:extLst>
              <a:ext uri="{FF2B5EF4-FFF2-40B4-BE49-F238E27FC236}">
                <a16:creationId xmlns:a16="http://schemas.microsoft.com/office/drawing/2014/main" id="{46466426-3BEA-43D1-9E65-4543CB79ADE3}"/>
              </a:ext>
            </a:extLst>
          </p:cNvPr>
          <p:cNvPicPr>
            <a:picLocks noChangeAspect="1"/>
          </p:cNvPicPr>
          <p:nvPr/>
        </p:nvPicPr>
        <p:blipFill>
          <a:blip r:embed="rId3"/>
          <a:stretch>
            <a:fillRect/>
          </a:stretch>
        </p:blipFill>
        <p:spPr>
          <a:xfrm>
            <a:off x="-1" y="4544739"/>
            <a:ext cx="9144000" cy="2313261"/>
          </a:xfrm>
          <a:prstGeom prst="rect">
            <a:avLst/>
          </a:prstGeom>
        </p:spPr>
      </p:pic>
    </p:spTree>
    <p:extLst>
      <p:ext uri="{BB962C8B-B14F-4D97-AF65-F5344CB8AC3E}">
        <p14:creationId xmlns:p14="http://schemas.microsoft.com/office/powerpoint/2010/main" val="1054867513"/>
      </p:ext>
    </p:extLst>
  </p:cSld>
  <p:clrMapOvr>
    <a:masterClrMapping/>
  </p:clrMapOvr>
  <p:transition spd="slow">
    <p:push dir="u"/>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4ED0E6EC-2698-4EA6-8428-D4E8DD737DC9}"/>
              </a:ext>
            </a:extLst>
          </p:cNvPr>
          <p:cNvSpPr>
            <a:spLocks noGrp="1"/>
          </p:cNvSpPr>
          <p:nvPr>
            <p:ph type="title"/>
          </p:nvPr>
        </p:nvSpPr>
        <p:spPr/>
        <p:txBody>
          <a:bodyPr/>
          <a:lstStyle/>
          <a:p>
            <a:r>
              <a:rPr lang="ar-AE" dirty="0"/>
              <a:t>مجموعة "الرسوم التوضيحية"</a:t>
            </a:r>
          </a:p>
        </p:txBody>
      </p:sp>
      <p:pic>
        <p:nvPicPr>
          <p:cNvPr id="5" name="عنصر نائب للمحتوى 4">
            <a:extLst>
              <a:ext uri="{FF2B5EF4-FFF2-40B4-BE49-F238E27FC236}">
                <a16:creationId xmlns:a16="http://schemas.microsoft.com/office/drawing/2014/main" id="{ECC8BD04-8BC1-4F67-BC21-2B192452D053}"/>
              </a:ext>
            </a:extLst>
          </p:cNvPr>
          <p:cNvPicPr>
            <a:picLocks noGrp="1" noChangeAspect="1"/>
          </p:cNvPicPr>
          <p:nvPr>
            <p:ph idx="1"/>
          </p:nvPr>
        </p:nvPicPr>
        <p:blipFill rotWithShape="1">
          <a:blip r:embed="rId2"/>
          <a:srcRect r="51388"/>
          <a:stretch/>
        </p:blipFill>
        <p:spPr>
          <a:xfrm>
            <a:off x="2505456" y="3483864"/>
            <a:ext cx="4471416" cy="1431497"/>
          </a:xfrm>
        </p:spPr>
      </p:pic>
      <p:sp>
        <p:nvSpPr>
          <p:cNvPr id="7" name="مربع نص 6">
            <a:extLst>
              <a:ext uri="{FF2B5EF4-FFF2-40B4-BE49-F238E27FC236}">
                <a16:creationId xmlns:a16="http://schemas.microsoft.com/office/drawing/2014/main" id="{DAF0012A-F8DA-4139-8688-FDD3469EA793}"/>
              </a:ext>
            </a:extLst>
          </p:cNvPr>
          <p:cNvSpPr txBox="1"/>
          <p:nvPr/>
        </p:nvSpPr>
        <p:spPr>
          <a:xfrm>
            <a:off x="630936" y="1794224"/>
            <a:ext cx="7598664" cy="954107"/>
          </a:xfrm>
          <a:prstGeom prst="rect">
            <a:avLst/>
          </a:prstGeom>
          <a:noFill/>
        </p:spPr>
        <p:txBody>
          <a:bodyPr wrap="square">
            <a:spAutoFit/>
          </a:bodyPr>
          <a:lstStyle/>
          <a:p>
            <a:pPr algn="r" rtl="1"/>
            <a:r>
              <a:rPr lang="ar-AE" sz="2800" dirty="0">
                <a:solidFill>
                  <a:srgbClr val="231F20"/>
                </a:solidFill>
                <a:latin typeface="Segoe UI" panose="020B0502040204020203" pitchFamily="34" charset="0"/>
                <a:cs typeface="+mj-cs"/>
              </a:rPr>
              <a:t>تمّكنك أوامر هذه المجموعة من إدراج أنواع متعددة</a:t>
            </a:r>
            <a:r>
              <a:rPr lang="ar-SA" sz="2800" dirty="0">
                <a:solidFill>
                  <a:srgbClr val="231F20"/>
                </a:solidFill>
                <a:latin typeface="Segoe UI" panose="020B0502040204020203" pitchFamily="34" charset="0"/>
                <a:cs typeface="+mj-cs"/>
              </a:rPr>
              <a:t> </a:t>
            </a:r>
            <a:r>
              <a:rPr lang="ar-AE" sz="2800" dirty="0">
                <a:solidFill>
                  <a:srgbClr val="231F20"/>
                </a:solidFill>
                <a:latin typeface="Segoe UI" panose="020B0502040204020203" pitchFamily="34" charset="0"/>
                <a:cs typeface="+mj-cs"/>
              </a:rPr>
              <a:t>من الرسومات مثل، الصور، والأشكال، والرسومات،</a:t>
            </a:r>
            <a:r>
              <a:rPr lang="ar-SA" sz="2800" dirty="0">
                <a:solidFill>
                  <a:srgbClr val="231F20"/>
                </a:solidFill>
                <a:latin typeface="Segoe UI" panose="020B0502040204020203" pitchFamily="34" charset="0"/>
                <a:cs typeface="+mj-cs"/>
              </a:rPr>
              <a:t> </a:t>
            </a:r>
            <a:r>
              <a:rPr lang="ar-AE" sz="2800" dirty="0">
                <a:solidFill>
                  <a:srgbClr val="231F20"/>
                </a:solidFill>
                <a:latin typeface="Segoe UI" panose="020B0502040204020203" pitchFamily="34" charset="0"/>
                <a:cs typeface="+mj-cs"/>
              </a:rPr>
              <a:t>ولقطات الشاشة.</a:t>
            </a:r>
          </a:p>
        </p:txBody>
      </p:sp>
    </p:spTree>
    <p:extLst>
      <p:ext uri="{BB962C8B-B14F-4D97-AF65-F5344CB8AC3E}">
        <p14:creationId xmlns:p14="http://schemas.microsoft.com/office/powerpoint/2010/main" val="2831204658"/>
      </p:ext>
    </p:extLst>
  </p:cSld>
  <p:clrMapOvr>
    <a:masterClrMapping/>
  </p:clrMapOvr>
  <p:transition spd="slow">
    <p:push dir="u"/>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176308F3-E29B-49BB-887F-BE32A0CCEA5C}"/>
              </a:ext>
            </a:extLst>
          </p:cNvPr>
          <p:cNvSpPr>
            <a:spLocks noGrp="1"/>
          </p:cNvSpPr>
          <p:nvPr>
            <p:ph type="title"/>
          </p:nvPr>
        </p:nvSpPr>
        <p:spPr>
          <a:xfrm>
            <a:off x="457200" y="0"/>
            <a:ext cx="8229600" cy="1143000"/>
          </a:xfrm>
        </p:spPr>
        <p:txBody>
          <a:bodyPr/>
          <a:lstStyle/>
          <a:p>
            <a:r>
              <a:rPr lang="ar-AE" dirty="0"/>
              <a:t>إدراج صورة</a:t>
            </a:r>
          </a:p>
        </p:txBody>
      </p:sp>
      <p:pic>
        <p:nvPicPr>
          <p:cNvPr id="5" name="عنصر نائب للمحتوى 4">
            <a:extLst>
              <a:ext uri="{FF2B5EF4-FFF2-40B4-BE49-F238E27FC236}">
                <a16:creationId xmlns:a16="http://schemas.microsoft.com/office/drawing/2014/main" id="{6020D285-4A00-4DD1-BD45-55146618FF57}"/>
              </a:ext>
            </a:extLst>
          </p:cNvPr>
          <p:cNvPicPr>
            <a:picLocks noGrp="1" noChangeAspect="1"/>
          </p:cNvPicPr>
          <p:nvPr>
            <p:ph idx="1"/>
          </p:nvPr>
        </p:nvPicPr>
        <p:blipFill>
          <a:blip r:embed="rId2"/>
          <a:stretch>
            <a:fillRect/>
          </a:stretch>
        </p:blipFill>
        <p:spPr>
          <a:xfrm>
            <a:off x="0" y="1248385"/>
            <a:ext cx="9144000" cy="5037886"/>
          </a:xfrm>
        </p:spPr>
      </p:pic>
      <p:sp>
        <p:nvSpPr>
          <p:cNvPr id="6" name="مستطيل 5">
            <a:extLst>
              <a:ext uri="{FF2B5EF4-FFF2-40B4-BE49-F238E27FC236}">
                <a16:creationId xmlns:a16="http://schemas.microsoft.com/office/drawing/2014/main" id="{DCFE71DA-9276-4F1C-8205-A2A1893EC680}"/>
              </a:ext>
            </a:extLst>
          </p:cNvPr>
          <p:cNvSpPr/>
          <p:nvPr/>
        </p:nvSpPr>
        <p:spPr>
          <a:xfrm>
            <a:off x="5806440" y="5938799"/>
            <a:ext cx="3337560" cy="347472"/>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dirty="0"/>
          </a:p>
        </p:txBody>
      </p:sp>
    </p:spTree>
    <p:extLst>
      <p:ext uri="{BB962C8B-B14F-4D97-AF65-F5344CB8AC3E}">
        <p14:creationId xmlns:p14="http://schemas.microsoft.com/office/powerpoint/2010/main" val="3662693526"/>
      </p:ext>
    </p:extLst>
  </p:cSld>
  <p:clrMapOvr>
    <a:masterClrMapping/>
  </p:clrMapOvr>
  <p:transition spd="slow">
    <p:push dir="u"/>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8ADF4BBC-9984-485F-B9B3-38060325046C}"/>
              </a:ext>
            </a:extLst>
          </p:cNvPr>
          <p:cNvSpPr>
            <a:spLocks noGrp="1"/>
          </p:cNvSpPr>
          <p:nvPr>
            <p:ph type="title"/>
          </p:nvPr>
        </p:nvSpPr>
        <p:spPr/>
        <p:txBody>
          <a:bodyPr/>
          <a:lstStyle/>
          <a:p>
            <a:r>
              <a:rPr lang="ar-AE" dirty="0"/>
              <a:t>علامة التبويب السياقية "تنسيق"</a:t>
            </a:r>
          </a:p>
        </p:txBody>
      </p:sp>
      <p:pic>
        <p:nvPicPr>
          <p:cNvPr id="5" name="عنصر نائب للمحتوى 4">
            <a:extLst>
              <a:ext uri="{FF2B5EF4-FFF2-40B4-BE49-F238E27FC236}">
                <a16:creationId xmlns:a16="http://schemas.microsoft.com/office/drawing/2014/main" id="{9599F712-8D85-4C18-B39D-4F555F4E2052}"/>
              </a:ext>
            </a:extLst>
          </p:cNvPr>
          <p:cNvPicPr>
            <a:picLocks noGrp="1" noChangeAspect="1"/>
          </p:cNvPicPr>
          <p:nvPr>
            <p:ph idx="1"/>
          </p:nvPr>
        </p:nvPicPr>
        <p:blipFill>
          <a:blip r:embed="rId2"/>
          <a:stretch>
            <a:fillRect/>
          </a:stretch>
        </p:blipFill>
        <p:spPr>
          <a:xfrm>
            <a:off x="41288" y="2019837"/>
            <a:ext cx="9061423" cy="2353714"/>
          </a:xfrm>
        </p:spPr>
      </p:pic>
    </p:spTree>
    <p:extLst>
      <p:ext uri="{BB962C8B-B14F-4D97-AF65-F5344CB8AC3E}">
        <p14:creationId xmlns:p14="http://schemas.microsoft.com/office/powerpoint/2010/main" val="3883687789"/>
      </p:ext>
    </p:extLst>
  </p:cSld>
  <p:clrMapOvr>
    <a:masterClrMapping/>
  </p:clrMapOvr>
  <p:transition spd="slow">
    <p:push dir="u"/>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FBF7D683-CF56-4E8C-A62B-6AB65AFDD518}"/>
              </a:ext>
            </a:extLst>
          </p:cNvPr>
          <p:cNvSpPr>
            <a:spLocks noGrp="1"/>
          </p:cNvSpPr>
          <p:nvPr>
            <p:ph type="title"/>
          </p:nvPr>
        </p:nvSpPr>
        <p:spPr/>
        <p:txBody>
          <a:bodyPr/>
          <a:lstStyle/>
          <a:p>
            <a:r>
              <a:rPr lang="ar-AE" dirty="0"/>
              <a:t>تطبيق التأثيرات الفنية</a:t>
            </a:r>
          </a:p>
        </p:txBody>
      </p:sp>
      <p:pic>
        <p:nvPicPr>
          <p:cNvPr id="7" name="عنصر نائب للمحتوى 6">
            <a:extLst>
              <a:ext uri="{FF2B5EF4-FFF2-40B4-BE49-F238E27FC236}">
                <a16:creationId xmlns:a16="http://schemas.microsoft.com/office/drawing/2014/main" id="{A52ED489-EF39-459C-B905-D6774CBF7099}"/>
              </a:ext>
            </a:extLst>
          </p:cNvPr>
          <p:cNvPicPr>
            <a:picLocks noGrp="1" noChangeAspect="1"/>
          </p:cNvPicPr>
          <p:nvPr>
            <p:ph idx="1"/>
          </p:nvPr>
        </p:nvPicPr>
        <p:blipFill>
          <a:blip r:embed="rId2"/>
          <a:stretch>
            <a:fillRect/>
          </a:stretch>
        </p:blipFill>
        <p:spPr>
          <a:xfrm>
            <a:off x="73151" y="1583830"/>
            <a:ext cx="9029145" cy="4048874"/>
          </a:xfrm>
        </p:spPr>
      </p:pic>
    </p:spTree>
    <p:extLst>
      <p:ext uri="{BB962C8B-B14F-4D97-AF65-F5344CB8AC3E}">
        <p14:creationId xmlns:p14="http://schemas.microsoft.com/office/powerpoint/2010/main" val="1025942489"/>
      </p:ext>
    </p:extLst>
  </p:cSld>
  <p:clrMapOvr>
    <a:masterClrMapping/>
  </p:clrMapOvr>
  <p:transition spd="slow">
    <p:push dir="u"/>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23DD9CCF-C101-45D1-8F2F-1D850DF7DE1E}"/>
              </a:ext>
            </a:extLst>
          </p:cNvPr>
          <p:cNvSpPr>
            <a:spLocks noGrp="1"/>
          </p:cNvSpPr>
          <p:nvPr>
            <p:ph type="title"/>
          </p:nvPr>
        </p:nvSpPr>
        <p:spPr/>
        <p:txBody>
          <a:bodyPr/>
          <a:lstStyle/>
          <a:p>
            <a:r>
              <a:rPr lang="ar-AE" dirty="0"/>
              <a:t>قص صورة</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B9477D3A-EBAB-4454-A185-DCAB620CCEE6}"/>
              </a:ext>
            </a:extLst>
          </p:cNvPr>
          <p:cNvPicPr>
            <a:picLocks noGrp="1" noChangeAspect="1"/>
          </p:cNvPicPr>
          <p:nvPr>
            <p:ph idx="1"/>
          </p:nvPr>
        </p:nvPicPr>
        <p:blipFill>
          <a:blip r:embed="rId2"/>
          <a:stretch>
            <a:fillRect/>
          </a:stretch>
        </p:blipFill>
        <p:spPr>
          <a:xfrm>
            <a:off x="91903" y="1957134"/>
            <a:ext cx="8960193" cy="3072066"/>
          </a:xfrm>
        </p:spPr>
      </p:pic>
    </p:spTree>
    <p:extLst>
      <p:ext uri="{BB962C8B-B14F-4D97-AF65-F5344CB8AC3E}">
        <p14:creationId xmlns:p14="http://schemas.microsoft.com/office/powerpoint/2010/main" val="3334703267"/>
      </p:ext>
    </p:extLst>
  </p:cSld>
  <p:clrMapOvr>
    <a:masterClrMapping/>
  </p:clrMapOvr>
  <p:transition spd="slow">
    <p:push dir="u"/>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C24C7751-809D-49E4-BFFB-290C1A4E78A4}"/>
              </a:ext>
            </a:extLst>
          </p:cNvPr>
          <p:cNvSpPr>
            <a:spLocks noGrp="1"/>
          </p:cNvSpPr>
          <p:nvPr>
            <p:ph type="title"/>
          </p:nvPr>
        </p:nvSpPr>
        <p:spPr/>
        <p:txBody>
          <a:bodyPr/>
          <a:lstStyle/>
          <a:p>
            <a:r>
              <a:rPr lang="ar-AE" dirty="0"/>
              <a:t>التفاف النص</a:t>
            </a:r>
          </a:p>
        </p:txBody>
      </p:sp>
      <p:sp>
        <p:nvSpPr>
          <p:cNvPr id="3" name="عنصر نائب للمحتوى 2">
            <a:extLst>
              <a:ext uri="{FF2B5EF4-FFF2-40B4-BE49-F238E27FC236}">
                <a16:creationId xmlns:a16="http://schemas.microsoft.com/office/drawing/2014/main" id="{84DCCDC9-B3B7-4874-A0E0-B579F860F0C7}"/>
              </a:ext>
            </a:extLst>
          </p:cNvPr>
          <p:cNvSpPr>
            <a:spLocks noGrp="1"/>
          </p:cNvSpPr>
          <p:nvPr>
            <p:ph idx="1"/>
          </p:nvPr>
        </p:nvSpPr>
        <p:spPr>
          <a:xfrm>
            <a:off x="457200" y="1600203"/>
            <a:ext cx="8229600" cy="3191254"/>
          </a:xfrm>
        </p:spPr>
        <p:txBody>
          <a:bodyPr/>
          <a:lstStyle/>
          <a:p>
            <a:pPr algn="just"/>
            <a:r>
              <a:rPr lang="ar-SA" dirty="0"/>
              <a:t>يسهل الأمر التفاف النص (</a:t>
            </a:r>
            <a:r>
              <a:rPr lang="en-US" dirty="0"/>
              <a:t>Wrap Text </a:t>
            </a:r>
            <a:r>
              <a:rPr lang="ar-SA" dirty="0"/>
              <a:t>) ترتيب النص حول </a:t>
            </a:r>
            <a:r>
              <a:rPr lang="ar-AE" dirty="0"/>
              <a:t>كائن مثل، صورة أو شكل بطرق مختلفة. على سبيل المثال،</a:t>
            </a:r>
            <a:r>
              <a:rPr lang="ar-SA" dirty="0"/>
              <a:t> </a:t>
            </a:r>
            <a:r>
              <a:rPr lang="ar-AE" dirty="0"/>
              <a:t>يمكنك اختيار استمرار النص حول الكائن أو على يمينه أو</a:t>
            </a:r>
            <a:r>
              <a:rPr lang="ar-SA" dirty="0"/>
              <a:t> </a:t>
            </a:r>
            <a:r>
              <a:rPr lang="ar-AE" dirty="0"/>
              <a:t>فوقه. يتمثل نمط الالتفاف الافتراضي في سطري مع النص</a:t>
            </a:r>
            <a:r>
              <a:rPr lang="ar-SA" dirty="0"/>
              <a:t> (</a:t>
            </a:r>
            <a:r>
              <a:rPr lang="en-US" dirty="0"/>
              <a:t>In Line with Text</a:t>
            </a:r>
            <a:r>
              <a:rPr lang="ar-SA" dirty="0"/>
              <a:t>)</a:t>
            </a:r>
            <a:r>
              <a:rPr lang="en-US" dirty="0"/>
              <a:t>، </a:t>
            </a:r>
            <a:r>
              <a:rPr lang="ar-AE" dirty="0"/>
              <a:t>ويضع هذا النمط الصورة سطرية مع النص.</a:t>
            </a:r>
          </a:p>
        </p:txBody>
      </p:sp>
    </p:spTree>
    <p:extLst>
      <p:ext uri="{BB962C8B-B14F-4D97-AF65-F5344CB8AC3E}">
        <p14:creationId xmlns:p14="http://schemas.microsoft.com/office/powerpoint/2010/main" val="1166412387"/>
      </p:ext>
    </p:extLst>
  </p:cSld>
  <p:clrMapOvr>
    <a:masterClrMapping/>
  </p:clrMapOvr>
  <p:transition spd="slow">
    <p:push dir="u"/>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C24C7751-809D-49E4-BFFB-290C1A4E78A4}"/>
              </a:ext>
            </a:extLst>
          </p:cNvPr>
          <p:cNvSpPr>
            <a:spLocks noGrp="1"/>
          </p:cNvSpPr>
          <p:nvPr>
            <p:ph type="title"/>
          </p:nvPr>
        </p:nvSpPr>
        <p:spPr>
          <a:xfrm>
            <a:off x="2340864" y="447674"/>
            <a:ext cx="6044184" cy="1143000"/>
          </a:xfrm>
        </p:spPr>
        <p:txBody>
          <a:bodyPr/>
          <a:lstStyle/>
          <a:p>
            <a:pPr algn="r"/>
            <a:r>
              <a:rPr lang="ar-AE" dirty="0"/>
              <a:t>التفاف النص</a:t>
            </a:r>
          </a:p>
        </p:txBody>
      </p:sp>
      <p:pic>
        <p:nvPicPr>
          <p:cNvPr id="5" name="عنصر نائب للمحتوى 4" descr="صورة تحتوي على نص, عشب, لقطة شاشة&#10;&#10;تم إنشاء الوصف تلقائياً">
            <a:extLst>
              <a:ext uri="{FF2B5EF4-FFF2-40B4-BE49-F238E27FC236}">
                <a16:creationId xmlns:a16="http://schemas.microsoft.com/office/drawing/2014/main" id="{3812A4ED-5B50-4220-A3DC-30FFDB425E3D}"/>
              </a:ext>
            </a:extLst>
          </p:cNvPr>
          <p:cNvPicPr>
            <a:picLocks noGrp="1" noChangeAspect="1"/>
          </p:cNvPicPr>
          <p:nvPr>
            <p:ph idx="1"/>
          </p:nvPr>
        </p:nvPicPr>
        <p:blipFill>
          <a:blip r:embed="rId2"/>
          <a:stretch>
            <a:fillRect/>
          </a:stretch>
        </p:blipFill>
        <p:spPr>
          <a:xfrm>
            <a:off x="1" y="0"/>
            <a:ext cx="4069080" cy="3190875"/>
          </a:xfrm>
        </p:spPr>
      </p:pic>
      <p:pic>
        <p:nvPicPr>
          <p:cNvPr id="7" name="صورة 6" descr="صورة تحتوي على نص&#10;&#10;تم إنشاء الوصف تلقائياً">
            <a:extLst>
              <a:ext uri="{FF2B5EF4-FFF2-40B4-BE49-F238E27FC236}">
                <a16:creationId xmlns:a16="http://schemas.microsoft.com/office/drawing/2014/main" id="{9FD9D8B7-D3DE-405E-B20B-6A253701224A}"/>
              </a:ext>
            </a:extLst>
          </p:cNvPr>
          <p:cNvPicPr>
            <a:picLocks noChangeAspect="1"/>
          </p:cNvPicPr>
          <p:nvPr/>
        </p:nvPicPr>
        <p:blipFill>
          <a:blip r:embed="rId3"/>
          <a:stretch>
            <a:fillRect/>
          </a:stretch>
        </p:blipFill>
        <p:spPr>
          <a:xfrm>
            <a:off x="0" y="2400219"/>
            <a:ext cx="9144000" cy="4457781"/>
          </a:xfrm>
          <a:prstGeom prst="rect">
            <a:avLst/>
          </a:prstGeom>
        </p:spPr>
      </p:pic>
    </p:spTree>
    <p:extLst>
      <p:ext uri="{BB962C8B-B14F-4D97-AF65-F5344CB8AC3E}">
        <p14:creationId xmlns:p14="http://schemas.microsoft.com/office/powerpoint/2010/main" val="3342724551"/>
      </p:ext>
    </p:extLst>
  </p:cSld>
  <p:clrMapOvr>
    <a:masterClrMapping/>
  </p:clrMapOvr>
  <p:transition spd="slow">
    <p:push dir="u"/>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74415FC5-D3C8-4BFE-B953-5B5DEF882226}"/>
              </a:ext>
            </a:extLst>
          </p:cNvPr>
          <p:cNvSpPr>
            <a:spLocks noGrp="1"/>
          </p:cNvSpPr>
          <p:nvPr>
            <p:ph type="title"/>
          </p:nvPr>
        </p:nvSpPr>
        <p:spPr>
          <a:xfrm>
            <a:off x="521208" y="0"/>
            <a:ext cx="8037576" cy="846138"/>
          </a:xfrm>
        </p:spPr>
        <p:txBody>
          <a:bodyPr/>
          <a:lstStyle/>
          <a:p>
            <a:r>
              <a:rPr lang="ar-AE" sz="3600" dirty="0"/>
              <a:t>إدراج أشكال</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857E59CC-D07F-47C6-8A5D-09A40DF5CF93}"/>
              </a:ext>
            </a:extLst>
          </p:cNvPr>
          <p:cNvPicPr>
            <a:picLocks noGrp="1" noChangeAspect="1"/>
          </p:cNvPicPr>
          <p:nvPr>
            <p:ph idx="1"/>
          </p:nvPr>
        </p:nvPicPr>
        <p:blipFill>
          <a:blip r:embed="rId2"/>
          <a:stretch>
            <a:fillRect/>
          </a:stretch>
        </p:blipFill>
        <p:spPr>
          <a:xfrm>
            <a:off x="0" y="846138"/>
            <a:ext cx="9162288" cy="5975209"/>
          </a:xfrm>
        </p:spPr>
      </p:pic>
    </p:spTree>
    <p:extLst>
      <p:ext uri="{BB962C8B-B14F-4D97-AF65-F5344CB8AC3E}">
        <p14:creationId xmlns:p14="http://schemas.microsoft.com/office/powerpoint/2010/main" val="2982134194"/>
      </p:ext>
    </p:extLst>
  </p:cSld>
  <p:clrMapOvr>
    <a:masterClrMapping/>
  </p:clrMapOvr>
  <p:transition spd="slow">
    <p:push dir="u"/>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D7D35CC4-980D-4464-9462-876D09510594}"/>
              </a:ext>
            </a:extLst>
          </p:cNvPr>
          <p:cNvSpPr>
            <a:spLocks noGrp="1"/>
          </p:cNvSpPr>
          <p:nvPr>
            <p:ph type="title"/>
          </p:nvPr>
        </p:nvSpPr>
        <p:spPr>
          <a:xfrm>
            <a:off x="457200" y="146304"/>
            <a:ext cx="8229600" cy="557466"/>
          </a:xfrm>
        </p:spPr>
        <p:txBody>
          <a:bodyPr/>
          <a:lstStyle/>
          <a:p>
            <a:r>
              <a:rPr lang="ar-AE" sz="3600" dirty="0"/>
              <a:t>إدراج شكل ذكي</a:t>
            </a:r>
          </a:p>
        </p:txBody>
      </p:sp>
      <p:pic>
        <p:nvPicPr>
          <p:cNvPr id="9" name="عنصر نائب للمحتوى 8">
            <a:extLst>
              <a:ext uri="{FF2B5EF4-FFF2-40B4-BE49-F238E27FC236}">
                <a16:creationId xmlns:a16="http://schemas.microsoft.com/office/drawing/2014/main" id="{D5D40DD8-240F-4A71-989E-3E41A51610EE}"/>
              </a:ext>
            </a:extLst>
          </p:cNvPr>
          <p:cNvPicPr>
            <a:picLocks noGrp="1" noChangeAspect="1"/>
          </p:cNvPicPr>
          <p:nvPr>
            <p:ph idx="1"/>
          </p:nvPr>
        </p:nvPicPr>
        <p:blipFill>
          <a:blip r:embed="rId2"/>
          <a:stretch>
            <a:fillRect/>
          </a:stretch>
        </p:blipFill>
        <p:spPr>
          <a:xfrm>
            <a:off x="0" y="941832"/>
            <a:ext cx="9144000" cy="5870448"/>
          </a:xfrm>
        </p:spPr>
      </p:pic>
      <p:sp>
        <p:nvSpPr>
          <p:cNvPr id="10" name="مستطيل 9">
            <a:extLst>
              <a:ext uri="{FF2B5EF4-FFF2-40B4-BE49-F238E27FC236}">
                <a16:creationId xmlns:a16="http://schemas.microsoft.com/office/drawing/2014/main" id="{70A1B09B-3560-4D7F-8C68-999AEB0DD4CA}"/>
              </a:ext>
            </a:extLst>
          </p:cNvPr>
          <p:cNvSpPr/>
          <p:nvPr/>
        </p:nvSpPr>
        <p:spPr>
          <a:xfrm>
            <a:off x="6016752" y="6135624"/>
            <a:ext cx="3127248" cy="676656"/>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a:p>
        </p:txBody>
      </p:sp>
    </p:spTree>
    <p:extLst>
      <p:ext uri="{BB962C8B-B14F-4D97-AF65-F5344CB8AC3E}">
        <p14:creationId xmlns:p14="http://schemas.microsoft.com/office/powerpoint/2010/main" val="3174228678"/>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95301"/>
            <a:ext cx="7772400" cy="533400"/>
          </a:xfrm>
        </p:spPr>
        <p:txBody>
          <a:bodyPr>
            <a:normAutofit/>
          </a:bodyPr>
          <a:lstStyle/>
          <a:p>
            <a:r>
              <a:rPr lang="ar-JO" sz="2800" dirty="0"/>
              <a:t>معلومات حول المجموعات</a:t>
            </a:r>
            <a:endParaRPr lang="ar-SA" sz="2800" dirty="0"/>
          </a:p>
        </p:txBody>
      </p:sp>
      <p:sp>
        <p:nvSpPr>
          <p:cNvPr id="3" name="Subtitle 2"/>
          <p:cNvSpPr>
            <a:spLocks noGrp="1"/>
          </p:cNvSpPr>
          <p:nvPr>
            <p:ph type="subTitle" idx="1"/>
          </p:nvPr>
        </p:nvSpPr>
        <p:spPr>
          <a:xfrm>
            <a:off x="685800" y="1356939"/>
            <a:ext cx="7897700" cy="1832679"/>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2800" dirty="0">
                <a:solidFill>
                  <a:schemeClr val="tx1"/>
                </a:solidFill>
              </a:rPr>
              <a:t>تتألف كل تبويبة من مجموعة من الأوامر. </a:t>
            </a:r>
            <a:endParaRPr lang="ar-SA" sz="2800" dirty="0">
              <a:solidFill>
                <a:schemeClr val="tx1"/>
              </a:solidFill>
            </a:endParaRPr>
          </a:p>
          <a:p>
            <a:pPr algn="r">
              <a:lnSpc>
                <a:spcPct val="80000"/>
              </a:lnSpc>
              <a:buFont typeface="Arial" pitchFamily="34" charset="0"/>
              <a:buChar char="•"/>
            </a:pPr>
            <a:r>
              <a:rPr lang="ar-JO" sz="2800" dirty="0">
                <a:solidFill>
                  <a:schemeClr val="tx1"/>
                </a:solidFill>
              </a:rPr>
              <a:t>على سبيل المثال، تحتوي </a:t>
            </a:r>
            <a:r>
              <a:rPr lang="ar-JO" sz="2800" dirty="0" err="1">
                <a:solidFill>
                  <a:schemeClr val="tx1"/>
                </a:solidFill>
              </a:rPr>
              <a:t>تبويبة</a:t>
            </a:r>
            <a:r>
              <a:rPr lang="ar-JO" sz="2800" dirty="0">
                <a:solidFill>
                  <a:schemeClr val="tx1"/>
                </a:solidFill>
              </a:rPr>
              <a:t> </a:t>
            </a:r>
            <a:r>
              <a:rPr lang="ar-SA" sz="2800" dirty="0">
                <a:solidFill>
                  <a:schemeClr val="tx1"/>
                </a:solidFill>
              </a:rPr>
              <a:t>الشريط الرئيسي </a:t>
            </a:r>
            <a:r>
              <a:rPr lang="ar-JO" sz="2800" dirty="0">
                <a:solidFill>
                  <a:schemeClr val="tx1"/>
                </a:solidFill>
              </a:rPr>
              <a:t>على الحافظة والخط والفقرة والأنماط وأوامر التحرير.</a:t>
            </a:r>
            <a:endParaRPr lang="en-US" sz="2800" dirty="0">
              <a:solidFill>
                <a:schemeClr val="tx1"/>
              </a:solidFill>
            </a:endParaRPr>
          </a:p>
        </p:txBody>
      </p:sp>
      <p:pic>
        <p:nvPicPr>
          <p:cNvPr id="5" name="صورة 1"/>
          <p:cNvPicPr/>
          <p:nvPr/>
        </p:nvPicPr>
        <p:blipFill>
          <a:blip r:embed="rId2" cstate="print"/>
          <a:srcRect/>
          <a:stretch>
            <a:fillRect/>
          </a:stretch>
        </p:blipFill>
        <p:spPr bwMode="auto">
          <a:xfrm>
            <a:off x="2039184" y="4578792"/>
            <a:ext cx="5190935" cy="1503610"/>
          </a:xfrm>
          <a:prstGeom prst="rect">
            <a:avLst/>
          </a:prstGeom>
          <a:noFill/>
          <a:ln w="9525">
            <a:noFill/>
            <a:miter lim="800000"/>
            <a:headEnd/>
            <a:tailEnd/>
          </a:ln>
        </p:spPr>
      </p:pic>
      <p:pic>
        <p:nvPicPr>
          <p:cNvPr id="6" name="Content Placeholder 4">
            <a:extLst>
              <a:ext uri="{FF2B5EF4-FFF2-40B4-BE49-F238E27FC236}">
                <a16:creationId xmlns:a16="http://schemas.microsoft.com/office/drawing/2014/main" id="{79F87057-62E7-491F-A4D7-7BCC86CF4BD2}"/>
              </a:ext>
            </a:extLst>
          </p:cNvPr>
          <p:cNvPicPr>
            <a:picLocks noChangeAspect="1"/>
          </p:cNvPicPr>
          <p:nvPr/>
        </p:nvPicPr>
        <p:blipFill rotWithShape="1">
          <a:blip r:embed="rId3"/>
          <a:srcRect r="58333" b="82617"/>
          <a:stretch/>
        </p:blipFill>
        <p:spPr bwMode="auto">
          <a:xfrm>
            <a:off x="380834" y="2803748"/>
            <a:ext cx="8382332" cy="1503611"/>
          </a:xfrm>
          <a:prstGeom prst="rect">
            <a:avLst/>
          </a:prstGeom>
          <a:noFill/>
          <a:ln w="9525">
            <a:noFill/>
            <a:miter lim="800000"/>
            <a:headEnd/>
            <a:tailEnd/>
          </a:ln>
        </p:spPr>
      </p:pic>
    </p:spTree>
    <p:extLst>
      <p:ext uri="{BB962C8B-B14F-4D97-AF65-F5344CB8AC3E}">
        <p14:creationId xmlns:p14="http://schemas.microsoft.com/office/powerpoint/2010/main" val="1450404768"/>
      </p:ext>
    </p:extLst>
  </p:cSld>
  <p:clrMapOvr>
    <a:masterClrMapping/>
  </p:clrMapOvr>
  <p:transition spd="slow">
    <p:push dir="u"/>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D7D35CC4-980D-4464-9462-876D09510594}"/>
              </a:ext>
            </a:extLst>
          </p:cNvPr>
          <p:cNvSpPr>
            <a:spLocks noGrp="1"/>
          </p:cNvSpPr>
          <p:nvPr>
            <p:ph type="title"/>
          </p:nvPr>
        </p:nvSpPr>
        <p:spPr>
          <a:xfrm>
            <a:off x="457200" y="146304"/>
            <a:ext cx="8229600" cy="557466"/>
          </a:xfrm>
        </p:spPr>
        <p:txBody>
          <a:bodyPr/>
          <a:lstStyle/>
          <a:p>
            <a:r>
              <a:rPr lang="ar-AE" sz="3600" dirty="0"/>
              <a:t>إدراج شكل ذكي</a:t>
            </a:r>
          </a:p>
        </p:txBody>
      </p:sp>
      <p:sp>
        <p:nvSpPr>
          <p:cNvPr id="4" name="عنصر نائب للمحتوى 3">
            <a:extLst>
              <a:ext uri="{FF2B5EF4-FFF2-40B4-BE49-F238E27FC236}">
                <a16:creationId xmlns:a16="http://schemas.microsoft.com/office/drawing/2014/main" id="{E2CF9E7E-D184-4151-8256-96556AF59B78}"/>
              </a:ext>
            </a:extLst>
          </p:cNvPr>
          <p:cNvSpPr>
            <a:spLocks noGrp="1"/>
          </p:cNvSpPr>
          <p:nvPr>
            <p:ph idx="1"/>
          </p:nvPr>
        </p:nvSpPr>
        <p:spPr>
          <a:xfrm>
            <a:off x="457200" y="1174895"/>
            <a:ext cx="8513064" cy="969262"/>
          </a:xfrm>
        </p:spPr>
        <p:txBody>
          <a:bodyPr/>
          <a:lstStyle/>
          <a:p>
            <a:r>
              <a:rPr lang="ar-AE" sz="2400" dirty="0">
                <a:solidFill>
                  <a:srgbClr val="221E1F"/>
                </a:solidFill>
              </a:rPr>
              <a:t>تظهر عــلامــتــا تــبــويــب </a:t>
            </a:r>
            <a:r>
              <a:rPr lang="ar-AE" sz="2400" dirty="0" err="1">
                <a:solidFill>
                  <a:srgbClr val="221E1F"/>
                </a:solidFill>
              </a:rPr>
              <a:t>سياقيتان</a:t>
            </a:r>
            <a:r>
              <a:rPr lang="en-US" sz="2400" dirty="0">
                <a:solidFill>
                  <a:srgbClr val="221E1F"/>
                </a:solidFill>
              </a:rPr>
              <a:t> </a:t>
            </a:r>
            <a:r>
              <a:rPr lang="ar-AE" sz="2400" dirty="0">
                <a:solidFill>
                  <a:srgbClr val="221E1F"/>
                </a:solidFill>
              </a:rPr>
              <a:t>جديدتان هما تصميم</a:t>
            </a:r>
            <a:r>
              <a:rPr lang="ar-SA" sz="2400" dirty="0">
                <a:solidFill>
                  <a:srgbClr val="221E1F"/>
                </a:solidFill>
              </a:rPr>
              <a:t> (</a:t>
            </a:r>
            <a:r>
              <a:rPr lang="en-US" sz="2400" dirty="0">
                <a:solidFill>
                  <a:srgbClr val="221E1F"/>
                </a:solidFill>
              </a:rPr>
              <a:t>Design</a:t>
            </a:r>
            <a:r>
              <a:rPr lang="ar-SA" sz="2400" dirty="0">
                <a:solidFill>
                  <a:srgbClr val="221E1F"/>
                </a:solidFill>
              </a:rPr>
              <a:t>) </a:t>
            </a:r>
            <a:r>
              <a:rPr lang="ar-AE" sz="2400" dirty="0">
                <a:solidFill>
                  <a:srgbClr val="221E1F"/>
                </a:solidFill>
              </a:rPr>
              <a:t>وتنسيق</a:t>
            </a:r>
            <a:r>
              <a:rPr lang="ar-SA" sz="2400" dirty="0">
                <a:solidFill>
                  <a:srgbClr val="221E1F"/>
                </a:solidFill>
              </a:rPr>
              <a:t> (</a:t>
            </a:r>
            <a:r>
              <a:rPr lang="en-US" sz="2400" dirty="0">
                <a:solidFill>
                  <a:srgbClr val="221E1F"/>
                </a:solidFill>
              </a:rPr>
              <a:t>Format</a:t>
            </a:r>
            <a:r>
              <a:rPr lang="ar-SA" sz="2400" dirty="0">
                <a:solidFill>
                  <a:srgbClr val="221E1F"/>
                </a:solidFill>
              </a:rPr>
              <a:t>).</a:t>
            </a:r>
            <a:endParaRPr lang="ar-AE" sz="2400" dirty="0">
              <a:solidFill>
                <a:srgbClr val="221E1F"/>
              </a:solidFill>
            </a:endParaRPr>
          </a:p>
        </p:txBody>
      </p:sp>
      <p:pic>
        <p:nvPicPr>
          <p:cNvPr id="6" name="صورة 5">
            <a:extLst>
              <a:ext uri="{FF2B5EF4-FFF2-40B4-BE49-F238E27FC236}">
                <a16:creationId xmlns:a16="http://schemas.microsoft.com/office/drawing/2014/main" id="{1E1FEB9F-14A5-4CAF-932C-A2D8A215E5F3}"/>
              </a:ext>
            </a:extLst>
          </p:cNvPr>
          <p:cNvPicPr>
            <a:picLocks noChangeAspect="1"/>
          </p:cNvPicPr>
          <p:nvPr/>
        </p:nvPicPr>
        <p:blipFill>
          <a:blip r:embed="rId2"/>
          <a:stretch>
            <a:fillRect/>
          </a:stretch>
        </p:blipFill>
        <p:spPr>
          <a:xfrm>
            <a:off x="0" y="2276952"/>
            <a:ext cx="9144000" cy="3968303"/>
          </a:xfrm>
          <a:prstGeom prst="rect">
            <a:avLst/>
          </a:prstGeom>
        </p:spPr>
      </p:pic>
      <p:sp>
        <p:nvSpPr>
          <p:cNvPr id="11" name="مستطيل 10">
            <a:extLst>
              <a:ext uri="{FF2B5EF4-FFF2-40B4-BE49-F238E27FC236}">
                <a16:creationId xmlns:a16="http://schemas.microsoft.com/office/drawing/2014/main" id="{8695F56E-5183-4A6A-B5B0-7C75BA677C96}"/>
              </a:ext>
            </a:extLst>
          </p:cNvPr>
          <p:cNvSpPr/>
          <p:nvPr/>
        </p:nvSpPr>
        <p:spPr>
          <a:xfrm>
            <a:off x="6345936" y="1931711"/>
            <a:ext cx="2798064" cy="557688"/>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a:p>
        </p:txBody>
      </p:sp>
    </p:spTree>
    <p:extLst>
      <p:ext uri="{BB962C8B-B14F-4D97-AF65-F5344CB8AC3E}">
        <p14:creationId xmlns:p14="http://schemas.microsoft.com/office/powerpoint/2010/main" val="1329449761"/>
      </p:ext>
    </p:extLst>
  </p:cSld>
  <p:clrMapOvr>
    <a:masterClrMapping/>
  </p:clrMapOvr>
  <p:transition spd="slow">
    <p:push dir="u"/>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03530CA1-E53A-4833-B856-E4A8B07604C3}"/>
              </a:ext>
            </a:extLst>
          </p:cNvPr>
          <p:cNvSpPr>
            <a:spLocks noGrp="1"/>
          </p:cNvSpPr>
          <p:nvPr>
            <p:ph type="title"/>
          </p:nvPr>
        </p:nvSpPr>
        <p:spPr>
          <a:xfrm>
            <a:off x="457200" y="-27429"/>
            <a:ext cx="8229600" cy="749805"/>
          </a:xfrm>
        </p:spPr>
        <p:txBody>
          <a:bodyPr/>
          <a:lstStyle/>
          <a:p>
            <a:r>
              <a:rPr lang="ar-AE" dirty="0"/>
              <a:t>إدراج مخطط</a:t>
            </a:r>
          </a:p>
        </p:txBody>
      </p:sp>
      <p:sp>
        <p:nvSpPr>
          <p:cNvPr id="3" name="عنصر نائب للمحتوى 2">
            <a:extLst>
              <a:ext uri="{FF2B5EF4-FFF2-40B4-BE49-F238E27FC236}">
                <a16:creationId xmlns:a16="http://schemas.microsoft.com/office/drawing/2014/main" id="{5C1E447F-4014-431D-A27A-B43D1EDFA9D3}"/>
              </a:ext>
            </a:extLst>
          </p:cNvPr>
          <p:cNvSpPr>
            <a:spLocks noGrp="1"/>
          </p:cNvSpPr>
          <p:nvPr>
            <p:ph idx="1"/>
          </p:nvPr>
        </p:nvSpPr>
        <p:spPr>
          <a:xfrm>
            <a:off x="704088" y="731523"/>
            <a:ext cx="8229600" cy="1975101"/>
          </a:xfrm>
        </p:spPr>
        <p:txBody>
          <a:bodyPr/>
          <a:lstStyle/>
          <a:p>
            <a:pPr algn="just"/>
            <a:r>
              <a:rPr lang="ar-AE" sz="2400" dirty="0">
                <a:cs typeface="+mj-cs"/>
              </a:rPr>
              <a:t>المخطط البياني</a:t>
            </a:r>
            <a:r>
              <a:rPr lang="ar-SA" sz="2400" dirty="0">
                <a:cs typeface="+mj-cs"/>
              </a:rPr>
              <a:t> (</a:t>
            </a:r>
            <a:r>
              <a:rPr lang="en-US" sz="2400" dirty="0">
                <a:cs typeface="+mj-cs"/>
              </a:rPr>
              <a:t>Chart </a:t>
            </a:r>
            <a:r>
              <a:rPr lang="ar-SA" sz="2400" dirty="0">
                <a:cs typeface="+mj-cs"/>
              </a:rPr>
              <a:t>) </a:t>
            </a:r>
            <a:r>
              <a:rPr lang="ar-AE" sz="2400" dirty="0">
                <a:cs typeface="+mj-cs"/>
              </a:rPr>
              <a:t>عبارة عن تمثيل رسومي للبيانات يعمل على نقل المعلومات بأسلوب سهل وبسيط لفهمها والإلمام بها، فهو ُيسهل اكتشاف الأنماط والاتجاهات في البيانات الخاصة بك. يوفر</a:t>
            </a:r>
            <a:r>
              <a:rPr lang="ar-SA" sz="2400" dirty="0">
                <a:cs typeface="+mj-cs"/>
              </a:rPr>
              <a:t> </a:t>
            </a:r>
            <a:r>
              <a:rPr lang="ar-AE" sz="2400" dirty="0">
                <a:cs typeface="+mj-cs"/>
              </a:rPr>
              <a:t>وورد 2016 عدة أنواع من المخططات مثل، المخطط الشريطي، والمخطط العمودي، والمخطط الدائري،</a:t>
            </a:r>
            <a:r>
              <a:rPr lang="ar-SA" sz="2400" dirty="0">
                <a:cs typeface="+mj-cs"/>
              </a:rPr>
              <a:t> </a:t>
            </a:r>
            <a:r>
              <a:rPr lang="ar-AE" sz="2400" dirty="0">
                <a:cs typeface="+mj-cs"/>
              </a:rPr>
              <a:t>والمخطط الخطي، إلخ.</a:t>
            </a:r>
          </a:p>
        </p:txBody>
      </p:sp>
      <p:pic>
        <p:nvPicPr>
          <p:cNvPr id="5" name="صورة 4">
            <a:extLst>
              <a:ext uri="{FF2B5EF4-FFF2-40B4-BE49-F238E27FC236}">
                <a16:creationId xmlns:a16="http://schemas.microsoft.com/office/drawing/2014/main" id="{103576AB-09B2-4E5F-AEA9-1552AE0949D3}"/>
              </a:ext>
            </a:extLst>
          </p:cNvPr>
          <p:cNvPicPr>
            <a:picLocks noChangeAspect="1"/>
          </p:cNvPicPr>
          <p:nvPr/>
        </p:nvPicPr>
        <p:blipFill>
          <a:blip r:embed="rId2"/>
          <a:stretch>
            <a:fillRect/>
          </a:stretch>
        </p:blipFill>
        <p:spPr>
          <a:xfrm>
            <a:off x="0" y="3429000"/>
            <a:ext cx="9144000" cy="1801694"/>
          </a:xfrm>
          <a:prstGeom prst="rect">
            <a:avLst/>
          </a:prstGeom>
        </p:spPr>
      </p:pic>
      <p:sp>
        <p:nvSpPr>
          <p:cNvPr id="6" name="مستطيل 5">
            <a:extLst>
              <a:ext uri="{FF2B5EF4-FFF2-40B4-BE49-F238E27FC236}">
                <a16:creationId xmlns:a16="http://schemas.microsoft.com/office/drawing/2014/main" id="{88D1AD0B-F8EF-4837-9921-FCD0436AE1CA}"/>
              </a:ext>
            </a:extLst>
          </p:cNvPr>
          <p:cNvSpPr/>
          <p:nvPr/>
        </p:nvSpPr>
        <p:spPr>
          <a:xfrm>
            <a:off x="6135624" y="3155843"/>
            <a:ext cx="2798064" cy="546314"/>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a:p>
        </p:txBody>
      </p:sp>
      <p:sp>
        <p:nvSpPr>
          <p:cNvPr id="7" name="مستطيل 6">
            <a:extLst>
              <a:ext uri="{FF2B5EF4-FFF2-40B4-BE49-F238E27FC236}">
                <a16:creationId xmlns:a16="http://schemas.microsoft.com/office/drawing/2014/main" id="{26E781EE-8556-408D-8F17-E2A6456B3889}"/>
              </a:ext>
            </a:extLst>
          </p:cNvPr>
          <p:cNvSpPr/>
          <p:nvPr/>
        </p:nvSpPr>
        <p:spPr>
          <a:xfrm>
            <a:off x="6188202" y="4561693"/>
            <a:ext cx="297180" cy="546314"/>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a:p>
        </p:txBody>
      </p:sp>
    </p:spTree>
    <p:extLst>
      <p:ext uri="{BB962C8B-B14F-4D97-AF65-F5344CB8AC3E}">
        <p14:creationId xmlns:p14="http://schemas.microsoft.com/office/powerpoint/2010/main" val="2073168979"/>
      </p:ext>
    </p:extLst>
  </p:cSld>
  <p:clrMapOvr>
    <a:masterClrMapping/>
  </p:clrMapOvr>
  <p:transition spd="slow">
    <p:push dir="u"/>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03530CA1-E53A-4833-B856-E4A8B07604C3}"/>
              </a:ext>
            </a:extLst>
          </p:cNvPr>
          <p:cNvSpPr>
            <a:spLocks noGrp="1"/>
          </p:cNvSpPr>
          <p:nvPr>
            <p:ph type="title"/>
          </p:nvPr>
        </p:nvSpPr>
        <p:spPr>
          <a:xfrm>
            <a:off x="3968496" y="120331"/>
            <a:ext cx="4700016" cy="749805"/>
          </a:xfrm>
        </p:spPr>
        <p:txBody>
          <a:bodyPr/>
          <a:lstStyle/>
          <a:p>
            <a:pPr algn="r"/>
            <a:r>
              <a:rPr lang="ar-AE" dirty="0"/>
              <a:t>إدراج مخطط</a:t>
            </a:r>
          </a:p>
        </p:txBody>
      </p:sp>
      <p:sp>
        <p:nvSpPr>
          <p:cNvPr id="6" name="مستطيل 5">
            <a:extLst>
              <a:ext uri="{FF2B5EF4-FFF2-40B4-BE49-F238E27FC236}">
                <a16:creationId xmlns:a16="http://schemas.microsoft.com/office/drawing/2014/main" id="{88D1AD0B-F8EF-4837-9921-FCD0436AE1CA}"/>
              </a:ext>
            </a:extLst>
          </p:cNvPr>
          <p:cNvSpPr/>
          <p:nvPr/>
        </p:nvSpPr>
        <p:spPr>
          <a:xfrm>
            <a:off x="6135624" y="3155843"/>
            <a:ext cx="2798064" cy="546314"/>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a:p>
        </p:txBody>
      </p:sp>
      <p:pic>
        <p:nvPicPr>
          <p:cNvPr id="10" name="عنصر نائب للمحتوى 9">
            <a:extLst>
              <a:ext uri="{FF2B5EF4-FFF2-40B4-BE49-F238E27FC236}">
                <a16:creationId xmlns:a16="http://schemas.microsoft.com/office/drawing/2014/main" id="{C441A865-A5E1-40B7-8C14-5D2F7F6CF40D}"/>
              </a:ext>
            </a:extLst>
          </p:cNvPr>
          <p:cNvPicPr>
            <a:picLocks noGrp="1" noChangeAspect="1"/>
          </p:cNvPicPr>
          <p:nvPr>
            <p:ph idx="1"/>
          </p:nvPr>
        </p:nvPicPr>
        <p:blipFill rotWithShape="1">
          <a:blip r:embed="rId2"/>
          <a:srcRect l="58147"/>
          <a:stretch/>
        </p:blipFill>
        <p:spPr>
          <a:xfrm>
            <a:off x="5353006" y="1595427"/>
            <a:ext cx="3790994" cy="5262573"/>
          </a:xfrm>
        </p:spPr>
      </p:pic>
      <p:pic>
        <p:nvPicPr>
          <p:cNvPr id="7" name="عنصر نائب للمحتوى 9">
            <a:extLst>
              <a:ext uri="{FF2B5EF4-FFF2-40B4-BE49-F238E27FC236}">
                <a16:creationId xmlns:a16="http://schemas.microsoft.com/office/drawing/2014/main" id="{AEA54318-4A9E-4306-8AFA-E7FF9FC62691}"/>
              </a:ext>
            </a:extLst>
          </p:cNvPr>
          <p:cNvPicPr>
            <a:picLocks noChangeAspect="1"/>
          </p:cNvPicPr>
          <p:nvPr/>
        </p:nvPicPr>
        <p:blipFill rotWithShape="1">
          <a:blip r:embed="rId2"/>
          <a:srcRect r="42828"/>
          <a:stretch/>
        </p:blipFill>
        <p:spPr bwMode="auto">
          <a:xfrm>
            <a:off x="0" y="0"/>
            <a:ext cx="5178552" cy="4934847"/>
          </a:xfrm>
          <a:prstGeom prst="rect">
            <a:avLst/>
          </a:prstGeom>
          <a:noFill/>
          <a:ln w="9525">
            <a:noFill/>
            <a:miter lim="800000"/>
            <a:headEnd/>
            <a:tailEnd/>
          </a:ln>
        </p:spPr>
      </p:pic>
      <p:pic>
        <p:nvPicPr>
          <p:cNvPr id="5" name="عنصر نائب للمحتوى 13">
            <a:extLst>
              <a:ext uri="{FF2B5EF4-FFF2-40B4-BE49-F238E27FC236}">
                <a16:creationId xmlns:a16="http://schemas.microsoft.com/office/drawing/2014/main" id="{2DB41C3B-ECC8-4CC2-92CE-97FD2D5CCD12}"/>
              </a:ext>
            </a:extLst>
          </p:cNvPr>
          <p:cNvPicPr>
            <a:picLocks noChangeAspect="1"/>
          </p:cNvPicPr>
          <p:nvPr/>
        </p:nvPicPr>
        <p:blipFill>
          <a:blip r:embed="rId3"/>
          <a:stretch>
            <a:fillRect/>
          </a:stretch>
        </p:blipFill>
        <p:spPr bwMode="auto">
          <a:xfrm>
            <a:off x="0" y="4243979"/>
            <a:ext cx="3338813" cy="2614021"/>
          </a:xfrm>
          <a:prstGeom prst="rect">
            <a:avLst/>
          </a:prstGeom>
          <a:noFill/>
          <a:ln w="9525">
            <a:noFill/>
            <a:miter lim="800000"/>
            <a:headEnd/>
            <a:tailEnd/>
          </a:ln>
        </p:spPr>
      </p:pic>
    </p:spTree>
    <p:extLst>
      <p:ext uri="{BB962C8B-B14F-4D97-AF65-F5344CB8AC3E}">
        <p14:creationId xmlns:p14="http://schemas.microsoft.com/office/powerpoint/2010/main" val="3416711489"/>
      </p:ext>
    </p:extLst>
  </p:cSld>
  <p:clrMapOvr>
    <a:masterClrMapping/>
  </p:clrMapOvr>
  <p:transition spd="slow">
    <p:push dir="u"/>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C75B2190-C3A6-43F8-828E-4B6494CEAE47}"/>
              </a:ext>
            </a:extLst>
          </p:cNvPr>
          <p:cNvSpPr>
            <a:spLocks noGrp="1"/>
          </p:cNvSpPr>
          <p:nvPr>
            <p:ph type="title"/>
          </p:nvPr>
        </p:nvSpPr>
        <p:spPr>
          <a:xfrm>
            <a:off x="685800" y="105633"/>
            <a:ext cx="8229600" cy="338010"/>
          </a:xfrm>
        </p:spPr>
        <p:txBody>
          <a:bodyPr/>
          <a:lstStyle/>
          <a:p>
            <a:r>
              <a:rPr lang="ar-AE" sz="3200" dirty="0"/>
              <a:t>إدراج رابط تشعبي</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0CEEA7DC-F6D5-4AA6-876F-B7C8386F72F2}"/>
              </a:ext>
            </a:extLst>
          </p:cNvPr>
          <p:cNvPicPr>
            <a:picLocks noGrp="1" noChangeAspect="1"/>
          </p:cNvPicPr>
          <p:nvPr>
            <p:ph idx="1"/>
          </p:nvPr>
        </p:nvPicPr>
        <p:blipFill>
          <a:blip r:embed="rId2"/>
          <a:stretch>
            <a:fillRect/>
          </a:stretch>
        </p:blipFill>
        <p:spPr>
          <a:xfrm>
            <a:off x="0" y="941832"/>
            <a:ext cx="9144000" cy="5303520"/>
          </a:xfrm>
        </p:spPr>
      </p:pic>
    </p:spTree>
    <p:extLst>
      <p:ext uri="{BB962C8B-B14F-4D97-AF65-F5344CB8AC3E}">
        <p14:creationId xmlns:p14="http://schemas.microsoft.com/office/powerpoint/2010/main" val="2223731007"/>
      </p:ext>
    </p:extLst>
  </p:cSld>
  <p:clrMapOvr>
    <a:masterClrMapping/>
  </p:clrMapOvr>
  <p:transition spd="slow">
    <p:push dir="u"/>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C75B2190-C3A6-43F8-828E-4B6494CEAE47}"/>
              </a:ext>
            </a:extLst>
          </p:cNvPr>
          <p:cNvSpPr>
            <a:spLocks noGrp="1"/>
          </p:cNvSpPr>
          <p:nvPr>
            <p:ph type="title"/>
          </p:nvPr>
        </p:nvSpPr>
        <p:spPr>
          <a:xfrm>
            <a:off x="768096" y="418655"/>
            <a:ext cx="8229600" cy="338010"/>
          </a:xfrm>
        </p:spPr>
        <p:txBody>
          <a:bodyPr/>
          <a:lstStyle/>
          <a:p>
            <a:r>
              <a:rPr lang="ar-AE" sz="3200" dirty="0"/>
              <a:t>إدراج رابط تشعبي</a:t>
            </a:r>
          </a:p>
        </p:txBody>
      </p:sp>
      <p:pic>
        <p:nvPicPr>
          <p:cNvPr id="7" name="عنصر نائب للمحتوى 6" descr="صورة تحتوي على نص&#10;&#10;تم إنشاء الوصف تلقائياً">
            <a:extLst>
              <a:ext uri="{FF2B5EF4-FFF2-40B4-BE49-F238E27FC236}">
                <a16:creationId xmlns:a16="http://schemas.microsoft.com/office/drawing/2014/main" id="{23C34146-46E7-4765-A550-D6A157F42116}"/>
              </a:ext>
            </a:extLst>
          </p:cNvPr>
          <p:cNvPicPr>
            <a:picLocks noGrp="1" noChangeAspect="1"/>
          </p:cNvPicPr>
          <p:nvPr>
            <p:ph idx="1"/>
          </p:nvPr>
        </p:nvPicPr>
        <p:blipFill>
          <a:blip r:embed="rId2"/>
          <a:stretch>
            <a:fillRect/>
          </a:stretch>
        </p:blipFill>
        <p:spPr>
          <a:xfrm>
            <a:off x="685800" y="1227634"/>
            <a:ext cx="8311896" cy="1957377"/>
          </a:xfrm>
        </p:spPr>
      </p:pic>
      <p:pic>
        <p:nvPicPr>
          <p:cNvPr id="9" name="صورة 8">
            <a:extLst>
              <a:ext uri="{FF2B5EF4-FFF2-40B4-BE49-F238E27FC236}">
                <a16:creationId xmlns:a16="http://schemas.microsoft.com/office/drawing/2014/main" id="{FA16EA9E-B5CB-408C-A337-75F9C79C5210}"/>
              </a:ext>
            </a:extLst>
          </p:cNvPr>
          <p:cNvPicPr>
            <a:picLocks noChangeAspect="1"/>
          </p:cNvPicPr>
          <p:nvPr/>
        </p:nvPicPr>
        <p:blipFill rotWithShape="1">
          <a:blip r:embed="rId3"/>
          <a:srcRect l="78800" b="89899"/>
          <a:stretch/>
        </p:blipFill>
        <p:spPr>
          <a:xfrm>
            <a:off x="6867144" y="3655981"/>
            <a:ext cx="1938528" cy="410966"/>
          </a:xfrm>
          <a:prstGeom prst="rect">
            <a:avLst/>
          </a:prstGeom>
        </p:spPr>
      </p:pic>
      <p:pic>
        <p:nvPicPr>
          <p:cNvPr id="11" name="صورة 10">
            <a:extLst>
              <a:ext uri="{FF2B5EF4-FFF2-40B4-BE49-F238E27FC236}">
                <a16:creationId xmlns:a16="http://schemas.microsoft.com/office/drawing/2014/main" id="{158CC957-0C24-4D3A-AB5B-25A3131C2FAA}"/>
              </a:ext>
            </a:extLst>
          </p:cNvPr>
          <p:cNvPicPr>
            <a:picLocks noChangeAspect="1"/>
          </p:cNvPicPr>
          <p:nvPr/>
        </p:nvPicPr>
        <p:blipFill>
          <a:blip r:embed="rId4"/>
          <a:stretch>
            <a:fillRect/>
          </a:stretch>
        </p:blipFill>
        <p:spPr>
          <a:xfrm>
            <a:off x="338328" y="4315968"/>
            <a:ext cx="8311896" cy="640080"/>
          </a:xfrm>
          <a:prstGeom prst="rect">
            <a:avLst/>
          </a:prstGeom>
        </p:spPr>
      </p:pic>
    </p:spTree>
    <p:extLst>
      <p:ext uri="{BB962C8B-B14F-4D97-AF65-F5344CB8AC3E}">
        <p14:creationId xmlns:p14="http://schemas.microsoft.com/office/powerpoint/2010/main" val="3203985622"/>
      </p:ext>
    </p:extLst>
  </p:cSld>
  <p:clrMapOvr>
    <a:masterClrMapping/>
  </p:clrMapOvr>
  <p:transition spd="slow">
    <p:push dir="u"/>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0036" y="352307"/>
            <a:ext cx="7772400" cy="762000"/>
          </a:xfrm>
        </p:spPr>
        <p:txBody>
          <a:bodyPr>
            <a:normAutofit/>
          </a:bodyPr>
          <a:lstStyle/>
          <a:p>
            <a:pPr algn="ctr"/>
            <a:r>
              <a:rPr lang="en-US" b="1" dirty="0"/>
              <a:t> </a:t>
            </a:r>
            <a:r>
              <a:rPr lang="ar-SA" b="1" dirty="0"/>
              <a:t>إنشاء الرأس والتذييل</a:t>
            </a:r>
            <a:endParaRPr lang="ar-SA" dirty="0"/>
          </a:p>
        </p:txBody>
      </p:sp>
      <p:sp>
        <p:nvSpPr>
          <p:cNvPr id="3" name="Subtitle 2"/>
          <p:cNvSpPr>
            <a:spLocks noGrp="1"/>
          </p:cNvSpPr>
          <p:nvPr>
            <p:ph type="subTitle" idx="1"/>
          </p:nvPr>
        </p:nvSpPr>
        <p:spPr>
          <a:xfrm>
            <a:off x="685800" y="1351134"/>
            <a:ext cx="7772400" cy="4876800"/>
          </a:xfrm>
        </p:spPr>
        <p:txBody>
          <a:bodyPr>
            <a:normAutofit lnSpcReduction="10000"/>
          </a:bodyPr>
          <a:lstStyle/>
          <a:p>
            <a:r>
              <a:rPr lang="ar-JO" dirty="0"/>
              <a:t>سنتعلم في هذا القسم كيفية:</a:t>
            </a:r>
            <a:endParaRPr lang="en-US" b="1" dirty="0"/>
          </a:p>
          <a:p>
            <a:pPr lvl="0">
              <a:buFont typeface="Wingdings" pitchFamily="2" charset="2"/>
              <a:buChar char="Ø"/>
            </a:pPr>
            <a:r>
              <a:rPr lang="ar-JO" dirty="0"/>
              <a:t>استخدام رأس </a:t>
            </a:r>
            <a:r>
              <a:rPr lang="ar-JO" dirty="0" err="1"/>
              <a:t>و</a:t>
            </a:r>
            <a:r>
              <a:rPr lang="ar-JO" dirty="0"/>
              <a:t> تذييل تم إعدادهما مسبقا</a:t>
            </a:r>
            <a:endParaRPr lang="en-US" dirty="0"/>
          </a:p>
          <a:p>
            <a:pPr lvl="0">
              <a:buFont typeface="Wingdings" pitchFamily="2" charset="2"/>
              <a:buChar char="Ø"/>
            </a:pPr>
            <a:r>
              <a:rPr lang="ar-JO" dirty="0"/>
              <a:t>تحرير وإزالة الرأس والتذييل</a:t>
            </a:r>
            <a:endParaRPr lang="en-US" dirty="0"/>
          </a:p>
          <a:p>
            <a:pPr lvl="0">
              <a:buFont typeface="Wingdings" pitchFamily="2" charset="2"/>
              <a:buChar char="Ø"/>
            </a:pPr>
            <a:r>
              <a:rPr lang="ar-JO" dirty="0"/>
              <a:t>إضافة الرأس والتذييل إلى المعرض</a:t>
            </a:r>
            <a:endParaRPr lang="en-US" dirty="0"/>
          </a:p>
          <a:p>
            <a:pPr lvl="0">
              <a:buFont typeface="Wingdings" pitchFamily="2" charset="2"/>
              <a:buChar char="Ø"/>
            </a:pPr>
            <a:r>
              <a:rPr lang="ar-JO" dirty="0"/>
              <a:t>التنقل بين الرأس والتذييل في المستند</a:t>
            </a:r>
            <a:endParaRPr lang="en-US" dirty="0"/>
          </a:p>
          <a:p>
            <a:pPr lvl="0">
              <a:buFont typeface="Wingdings" pitchFamily="2" charset="2"/>
              <a:buChar char="Ø"/>
            </a:pPr>
            <a:r>
              <a:rPr lang="ar-JO" dirty="0"/>
              <a:t>استخدام أدوات الرأس والتذييل من تبويبة تصميم</a:t>
            </a:r>
            <a:endParaRPr lang="en-US" dirty="0"/>
          </a:p>
          <a:p>
            <a:pPr lvl="0">
              <a:buFont typeface="Wingdings" pitchFamily="2" charset="2"/>
              <a:buChar char="Ø"/>
            </a:pPr>
            <a:r>
              <a:rPr lang="ar-JO" dirty="0"/>
              <a:t>إدراج وتغيير وتنسيق وإزالة أرقام الصفحات</a:t>
            </a:r>
            <a:endParaRPr lang="en-US" dirty="0"/>
          </a:p>
          <a:p>
            <a:pPr lvl="0">
              <a:buFont typeface="Wingdings" pitchFamily="2" charset="2"/>
              <a:buChar char="Ø"/>
            </a:pPr>
            <a:r>
              <a:rPr lang="ar-JO" dirty="0"/>
              <a:t>محاذاة النصوص في الرأس والتذييل</a:t>
            </a:r>
            <a:endParaRPr lang="en-US" dirty="0"/>
          </a:p>
          <a:p>
            <a:pPr lvl="0">
              <a:buFont typeface="Wingdings" pitchFamily="2" charset="2"/>
              <a:buChar char="Ø"/>
            </a:pPr>
            <a:r>
              <a:rPr lang="ar-JO" dirty="0"/>
              <a:t>إضافة رسوم إلى الرأس أو التذييل</a:t>
            </a:r>
            <a:endParaRPr lang="en-US" dirty="0"/>
          </a:p>
          <a:p>
            <a:pPr lvl="0">
              <a:buFont typeface="Wingdings" pitchFamily="2" charset="2"/>
              <a:buChar char="Ø"/>
            </a:pPr>
            <a:r>
              <a:rPr lang="ar-JO" dirty="0"/>
              <a:t>إدراج التاريخ والوقت في الرأس أو التذييل</a:t>
            </a:r>
            <a:endParaRPr lang="en-US" dirty="0"/>
          </a:p>
          <a:p>
            <a:pPr lvl="0">
              <a:buFont typeface="Wingdings" pitchFamily="2" charset="2"/>
              <a:buChar char="Ø"/>
            </a:pPr>
            <a:r>
              <a:rPr lang="ar-JO" dirty="0"/>
              <a:t>ارتباط أو إلغاء ارتباط الرأس والتذييل</a:t>
            </a:r>
            <a:endParaRPr lang="en-US" dirty="0"/>
          </a:p>
          <a:p>
            <a:pPr>
              <a:buFont typeface="Wingdings" pitchFamily="2" charset="2"/>
              <a:buChar char="Ø"/>
            </a:pPr>
            <a:r>
              <a:rPr lang="ar-JO" dirty="0"/>
              <a:t>تغيير موقع الرأس والتذييل</a:t>
            </a:r>
            <a:endParaRPr lang="ar-SA" dirty="0"/>
          </a:p>
        </p:txBody>
      </p:sp>
    </p:spTree>
    <p:extLst>
      <p:ext uri="{BB962C8B-B14F-4D97-AF65-F5344CB8AC3E}">
        <p14:creationId xmlns:p14="http://schemas.microsoft.com/office/powerpoint/2010/main" val="1403383903"/>
      </p:ext>
    </p:extLst>
  </p:cSld>
  <p:clrMapOvr>
    <a:masterClrMapping/>
  </p:clrMapOvr>
  <p:transition spd="slow">
    <p:push dir="u"/>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5582" y="228600"/>
            <a:ext cx="7772400" cy="686762"/>
          </a:xfrm>
        </p:spPr>
        <p:txBody>
          <a:bodyPr>
            <a:normAutofit fontScale="90000"/>
          </a:bodyPr>
          <a:lstStyle/>
          <a:p>
            <a:pPr algn="ctr"/>
            <a:br>
              <a:rPr lang="ar-SA" b="1" dirty="0"/>
            </a:br>
            <a:r>
              <a:rPr lang="en-US" b="1" dirty="0"/>
              <a:t> </a:t>
            </a:r>
            <a:r>
              <a:rPr lang="ar-JO" b="1" dirty="0"/>
              <a:t> إنشاء الرأس والتذييل الأساسيين</a:t>
            </a:r>
            <a:endParaRPr lang="ar-SA" dirty="0"/>
          </a:p>
        </p:txBody>
      </p:sp>
      <p:sp>
        <p:nvSpPr>
          <p:cNvPr id="3" name="Subtitle 2"/>
          <p:cNvSpPr>
            <a:spLocks noGrp="1"/>
          </p:cNvSpPr>
          <p:nvPr>
            <p:ph type="subTitle" idx="1"/>
          </p:nvPr>
        </p:nvSpPr>
        <p:spPr>
          <a:xfrm>
            <a:off x="685800" y="2057400"/>
            <a:ext cx="7772400" cy="4800600"/>
          </a:xfrm>
        </p:spPr>
        <p:txBody>
          <a:bodyPr>
            <a:normAutofit/>
          </a:bodyPr>
          <a:lstStyle/>
          <a:p>
            <a:r>
              <a:rPr lang="ar-JO" dirty="0"/>
              <a:t>إن الرأس والتذييل عبارة عن مجموعات من المعلومات وضعت بشكل منفصل عن مستندك.</a:t>
            </a:r>
            <a:endParaRPr lang="ar-SA" dirty="0"/>
          </a:p>
          <a:p>
            <a:r>
              <a:rPr lang="ar-JO" dirty="0"/>
              <a:t> يوجد الرأس في أعلى الصفحة بينما يوجد التذييل في أسفلها. يمكن للرأس والتذييل أن يجعلا من مستندك أكثر عوناً للمستخدم وإظهاره بمظهر لامع ومحترف. </a:t>
            </a:r>
            <a:endParaRPr lang="en-US" dirty="0"/>
          </a:p>
          <a:p>
            <a:endParaRPr lang="ar-SA" dirty="0"/>
          </a:p>
        </p:txBody>
      </p:sp>
    </p:spTree>
    <p:extLst>
      <p:ext uri="{BB962C8B-B14F-4D97-AF65-F5344CB8AC3E}">
        <p14:creationId xmlns:p14="http://schemas.microsoft.com/office/powerpoint/2010/main" val="2018717148"/>
      </p:ext>
    </p:extLst>
  </p:cSld>
  <p:clrMapOvr>
    <a:masterClrMapping/>
  </p:clrMapOvr>
  <p:transition spd="slow">
    <p:push dir="u"/>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0109" y="764888"/>
            <a:ext cx="7772400" cy="631825"/>
          </a:xfrm>
        </p:spPr>
        <p:txBody>
          <a:bodyPr>
            <a:normAutofit/>
          </a:bodyPr>
          <a:lstStyle/>
          <a:p>
            <a:r>
              <a:rPr lang="ar-JO" sz="2800" dirty="0"/>
              <a:t>استخدام رأس </a:t>
            </a:r>
            <a:r>
              <a:rPr lang="ar-JO" sz="2800" dirty="0" err="1"/>
              <a:t>و</a:t>
            </a:r>
            <a:r>
              <a:rPr lang="ar-JO" sz="2800" dirty="0"/>
              <a:t> تذييل تم إعدادهما مسبقاً</a:t>
            </a:r>
            <a:endParaRPr lang="ar-SA" sz="2800" dirty="0"/>
          </a:p>
        </p:txBody>
      </p:sp>
      <p:sp>
        <p:nvSpPr>
          <p:cNvPr id="3" name="Subtitle 2"/>
          <p:cNvSpPr>
            <a:spLocks noGrp="1"/>
          </p:cNvSpPr>
          <p:nvPr>
            <p:ph type="subTitle" idx="1"/>
          </p:nvPr>
        </p:nvSpPr>
        <p:spPr>
          <a:xfrm>
            <a:off x="1173480" y="1622090"/>
            <a:ext cx="7315200" cy="5105400"/>
          </a:xfrm>
        </p:spPr>
        <p:txBody>
          <a:bodyPr/>
          <a:lstStyle/>
          <a:p>
            <a:r>
              <a:rPr lang="ar-JO" dirty="0"/>
              <a:t>من أجل البدء أُنقر إدراج ← رأس وتذييل. ثم أُنقر على نوع الرأس والتذييل الذي تريد إضافته وسيتم </a:t>
            </a:r>
            <a:r>
              <a:rPr lang="ar-JO" dirty="0" err="1"/>
              <a:t>ادراجه</a:t>
            </a:r>
            <a:r>
              <a:rPr lang="ar-JO" dirty="0"/>
              <a:t> تلقائيا في المستند:</a:t>
            </a:r>
            <a:endParaRPr lang="en-US" dirty="0"/>
          </a:p>
          <a:p>
            <a:endParaRPr lang="ar-SA" dirty="0"/>
          </a:p>
        </p:txBody>
      </p:sp>
      <p:pic>
        <p:nvPicPr>
          <p:cNvPr id="4" name="صورة 14"/>
          <p:cNvPicPr/>
          <p:nvPr/>
        </p:nvPicPr>
        <p:blipFill>
          <a:blip r:embed="rId2" cstate="print"/>
          <a:srcRect/>
          <a:stretch>
            <a:fillRect/>
          </a:stretch>
        </p:blipFill>
        <p:spPr bwMode="auto">
          <a:xfrm>
            <a:off x="497100" y="2787588"/>
            <a:ext cx="7427700" cy="3412044"/>
          </a:xfrm>
          <a:prstGeom prst="rect">
            <a:avLst/>
          </a:prstGeom>
          <a:noFill/>
          <a:ln w="9525">
            <a:noFill/>
            <a:miter lim="800000"/>
            <a:headEnd/>
            <a:tailEnd/>
          </a:ln>
        </p:spPr>
      </p:pic>
    </p:spTree>
    <p:extLst>
      <p:ext uri="{BB962C8B-B14F-4D97-AF65-F5344CB8AC3E}">
        <p14:creationId xmlns:p14="http://schemas.microsoft.com/office/powerpoint/2010/main" val="1739022898"/>
      </p:ext>
    </p:extLst>
  </p:cSld>
  <p:clrMapOvr>
    <a:masterClrMapping/>
  </p:clrMapOvr>
  <p:transition spd="slow">
    <p:push dir="u"/>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273" y="397357"/>
            <a:ext cx="7772400" cy="762962"/>
          </a:xfrm>
        </p:spPr>
        <p:txBody>
          <a:bodyPr>
            <a:normAutofit/>
          </a:bodyPr>
          <a:lstStyle/>
          <a:p>
            <a:r>
              <a:rPr lang="ar-SA" sz="2800" dirty="0"/>
              <a:t>تحرير الرأس والتذييل</a:t>
            </a:r>
          </a:p>
        </p:txBody>
      </p:sp>
      <p:sp>
        <p:nvSpPr>
          <p:cNvPr id="3" name="Subtitle 2"/>
          <p:cNvSpPr>
            <a:spLocks noGrp="1"/>
          </p:cNvSpPr>
          <p:nvPr>
            <p:ph type="subTitle" idx="1"/>
          </p:nvPr>
        </p:nvSpPr>
        <p:spPr>
          <a:xfrm>
            <a:off x="685800" y="2001982"/>
            <a:ext cx="7772400" cy="5105400"/>
          </a:xfrm>
        </p:spPr>
        <p:txBody>
          <a:bodyPr>
            <a:normAutofit/>
          </a:bodyPr>
          <a:lstStyle/>
          <a:p>
            <a:pPr algn="just"/>
            <a:r>
              <a:rPr lang="ar-JO" dirty="0"/>
              <a:t>كل ما عليك فعله لتحرير الرأس</a:t>
            </a:r>
            <a:r>
              <a:rPr lang="en-US" dirty="0"/>
              <a:t>/</a:t>
            </a:r>
            <a:r>
              <a:rPr lang="ar-JO" dirty="0"/>
              <a:t> التذييل هو النقر المزدوج داخل منطقة الرأس</a:t>
            </a:r>
            <a:r>
              <a:rPr lang="en-US" dirty="0"/>
              <a:t>/</a:t>
            </a:r>
            <a:r>
              <a:rPr lang="ar-JO" dirty="0"/>
              <a:t> والتذييل. وسيعيد هذا فتح تبويبة تصميم أدوات الرأس والتذييل.</a:t>
            </a:r>
            <a:endParaRPr lang="ar-SA" dirty="0"/>
          </a:p>
          <a:p>
            <a:pPr algn="just"/>
            <a:r>
              <a:rPr lang="ar-JO" dirty="0"/>
              <a:t>بعد الانتهاء من هذه التغييرات، أغلق هذه التبويبة السياقية أو قم بالنقر المزدوج في مكان ما في الجزء الرئيسي للمستند للرجوع إلى طريقة عرض التحرير العادي.</a:t>
            </a:r>
            <a:endParaRPr lang="en-US" dirty="0"/>
          </a:p>
          <a:p>
            <a:pPr algn="just"/>
            <a:endParaRPr lang="ar-SA" dirty="0"/>
          </a:p>
        </p:txBody>
      </p:sp>
      <p:pic>
        <p:nvPicPr>
          <p:cNvPr id="4" name="صورة 18"/>
          <p:cNvPicPr/>
          <p:nvPr/>
        </p:nvPicPr>
        <p:blipFill>
          <a:blip r:embed="rId2" cstate="print"/>
          <a:srcRect/>
          <a:stretch>
            <a:fillRect/>
          </a:stretch>
        </p:blipFill>
        <p:spPr bwMode="auto">
          <a:xfrm>
            <a:off x="3048002" y="3685311"/>
            <a:ext cx="1628775" cy="2124075"/>
          </a:xfrm>
          <a:prstGeom prst="rect">
            <a:avLst/>
          </a:prstGeom>
          <a:noFill/>
          <a:ln w="9525">
            <a:noFill/>
            <a:miter lim="800000"/>
            <a:headEnd/>
            <a:tailEnd/>
          </a:ln>
        </p:spPr>
      </p:pic>
    </p:spTree>
    <p:extLst>
      <p:ext uri="{BB962C8B-B14F-4D97-AF65-F5344CB8AC3E}">
        <p14:creationId xmlns:p14="http://schemas.microsoft.com/office/powerpoint/2010/main" val="4210444141"/>
      </p:ext>
    </p:extLst>
  </p:cSld>
  <p:clrMapOvr>
    <a:masterClrMapping/>
  </p:clrMapOvr>
  <p:transition spd="slow">
    <p:push dir="u"/>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410" y="610081"/>
            <a:ext cx="7772400" cy="762962"/>
          </a:xfrm>
        </p:spPr>
        <p:txBody>
          <a:bodyPr>
            <a:normAutofit/>
          </a:bodyPr>
          <a:lstStyle/>
          <a:p>
            <a:r>
              <a:rPr lang="ar-JO" sz="2800" dirty="0"/>
              <a:t>إضافة الرأس والتذييل إلى المعرض</a:t>
            </a:r>
            <a:endParaRPr lang="ar-SA" sz="2800" dirty="0"/>
          </a:p>
        </p:txBody>
      </p:sp>
      <p:sp>
        <p:nvSpPr>
          <p:cNvPr id="3" name="Subtitle 2"/>
          <p:cNvSpPr>
            <a:spLocks noGrp="1"/>
          </p:cNvSpPr>
          <p:nvPr>
            <p:ph type="subTitle" idx="1"/>
          </p:nvPr>
        </p:nvSpPr>
        <p:spPr>
          <a:xfrm>
            <a:off x="685800" y="2258291"/>
            <a:ext cx="7772400" cy="4800600"/>
          </a:xfrm>
        </p:spPr>
        <p:txBody>
          <a:bodyPr>
            <a:normAutofit/>
          </a:bodyPr>
          <a:lstStyle/>
          <a:p>
            <a:pPr algn="just"/>
            <a:r>
              <a:rPr lang="ar-JO" dirty="0"/>
              <a:t>إذا أردت إنشاء رأس خاص بك أو إجراء تغييرات على واحد من الرؤوس</a:t>
            </a:r>
            <a:r>
              <a:rPr lang="en-US" dirty="0"/>
              <a:t>/ </a:t>
            </a:r>
            <a:r>
              <a:rPr lang="ar-JO" dirty="0"/>
              <a:t>التذييل المعينة مسبقا، فما عليك سوى النقر بشكل مزدوج على الجزء العلوي أو السفلي من الصفحة لإنشاء الرأس الخاص بك أو إجراء أية تغييرات تريدها.</a:t>
            </a:r>
            <a:endParaRPr lang="en-US" dirty="0"/>
          </a:p>
          <a:p>
            <a:pPr algn="just"/>
            <a:endParaRPr lang="ar-SA" dirty="0"/>
          </a:p>
        </p:txBody>
      </p:sp>
    </p:spTree>
    <p:extLst>
      <p:ext uri="{BB962C8B-B14F-4D97-AF65-F5344CB8AC3E}">
        <p14:creationId xmlns:p14="http://schemas.microsoft.com/office/powerpoint/2010/main" val="361515623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
            <a:ext cx="7772400" cy="762962"/>
          </a:xfrm>
        </p:spPr>
        <p:txBody>
          <a:bodyPr>
            <a:normAutofit/>
          </a:bodyPr>
          <a:lstStyle/>
          <a:p>
            <a:r>
              <a:rPr lang="ar-JO" sz="2800" dirty="0"/>
              <a:t>معلومات حول أزرار الخيارات</a:t>
            </a:r>
            <a:endParaRPr lang="ar-SA" sz="2800" dirty="0"/>
          </a:p>
        </p:txBody>
      </p:sp>
      <p:sp>
        <p:nvSpPr>
          <p:cNvPr id="3" name="Subtitle 2"/>
          <p:cNvSpPr>
            <a:spLocks noGrp="1"/>
          </p:cNvSpPr>
          <p:nvPr>
            <p:ph type="subTitle" idx="1"/>
          </p:nvPr>
        </p:nvSpPr>
        <p:spPr>
          <a:xfrm>
            <a:off x="685800" y="1981200"/>
            <a:ext cx="7772400" cy="48768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2800" dirty="0">
                <a:solidFill>
                  <a:schemeClr val="tx1"/>
                </a:solidFill>
              </a:rPr>
              <a:t>كما رأينا من قبل، تحتوي بعض المجموعات على زر صغير في الزاوية من أسفل الإطار:</a:t>
            </a:r>
          </a:p>
          <a:p>
            <a:pPr algn="r">
              <a:lnSpc>
                <a:spcPct val="80000"/>
              </a:lnSpc>
              <a:buFont typeface="Arial" pitchFamily="34" charset="0"/>
              <a:buChar char="•"/>
            </a:pPr>
            <a:endParaRPr lang="ar-SA" sz="2800" dirty="0">
              <a:solidFill>
                <a:schemeClr val="tx1"/>
              </a:solidFill>
            </a:endParaRPr>
          </a:p>
        </p:txBody>
      </p:sp>
      <p:pic>
        <p:nvPicPr>
          <p:cNvPr id="4" name="صورة 28"/>
          <p:cNvPicPr/>
          <p:nvPr/>
        </p:nvPicPr>
        <p:blipFill>
          <a:blip r:embed="rId2" cstate="print"/>
          <a:srcRect/>
          <a:stretch>
            <a:fillRect/>
          </a:stretch>
        </p:blipFill>
        <p:spPr bwMode="auto">
          <a:xfrm>
            <a:off x="1838326" y="3267075"/>
            <a:ext cx="5667375" cy="2171700"/>
          </a:xfrm>
          <a:prstGeom prst="rect">
            <a:avLst/>
          </a:prstGeom>
          <a:noFill/>
          <a:ln w="9525">
            <a:noFill/>
            <a:miter lim="800000"/>
            <a:headEnd/>
            <a:tailEnd/>
          </a:ln>
        </p:spPr>
      </p:pic>
    </p:spTree>
    <p:extLst>
      <p:ext uri="{BB962C8B-B14F-4D97-AF65-F5344CB8AC3E}">
        <p14:creationId xmlns:p14="http://schemas.microsoft.com/office/powerpoint/2010/main" val="3544569976"/>
      </p:ext>
    </p:extLst>
  </p:cSld>
  <p:clrMapOvr>
    <a:masterClrMapping/>
  </p:clrMapOvr>
  <p:transition spd="slow">
    <p:push dir="u"/>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6255" y="576022"/>
            <a:ext cx="7772400" cy="685800"/>
          </a:xfrm>
        </p:spPr>
        <p:txBody>
          <a:bodyPr>
            <a:normAutofit/>
          </a:bodyPr>
          <a:lstStyle/>
          <a:p>
            <a:r>
              <a:rPr lang="ar-JO" sz="2800" dirty="0"/>
              <a:t>التنقل بين الرأس والتذييل</a:t>
            </a:r>
            <a:endParaRPr lang="ar-SA" sz="2800" dirty="0"/>
          </a:p>
        </p:txBody>
      </p:sp>
      <p:sp>
        <p:nvSpPr>
          <p:cNvPr id="3" name="Subtitle 2"/>
          <p:cNvSpPr>
            <a:spLocks noGrp="1"/>
          </p:cNvSpPr>
          <p:nvPr>
            <p:ph type="subTitle" idx="1"/>
          </p:nvPr>
        </p:nvSpPr>
        <p:spPr>
          <a:xfrm>
            <a:off x="762000" y="1971675"/>
            <a:ext cx="7772400" cy="2057400"/>
          </a:xfrm>
        </p:spPr>
        <p:txBody>
          <a:bodyPr>
            <a:normAutofit/>
          </a:bodyPr>
          <a:lstStyle/>
          <a:p>
            <a:r>
              <a:rPr lang="ar-JO" dirty="0"/>
              <a:t>سنقوم في الدرس التالي بالتركيز على تفاصيل تبويبة تصميم أدوات الرأس والتذييل. لكن، بما أنك تعرف الآن كيفية إنشاء رأس وتذييل، فلنلق نظرة سريعة على مجموعة التنقل.</a:t>
            </a:r>
            <a:endParaRPr lang="en-US" dirty="0"/>
          </a:p>
          <a:p>
            <a:endParaRPr lang="ar-SA" dirty="0"/>
          </a:p>
        </p:txBody>
      </p:sp>
      <p:pic>
        <p:nvPicPr>
          <p:cNvPr id="4" name="صورة 21"/>
          <p:cNvPicPr/>
          <p:nvPr/>
        </p:nvPicPr>
        <p:blipFill>
          <a:blip r:embed="rId2" cstate="print"/>
          <a:srcRect/>
          <a:stretch>
            <a:fillRect/>
          </a:stretch>
        </p:blipFill>
        <p:spPr bwMode="auto">
          <a:xfrm>
            <a:off x="1059873" y="2881795"/>
            <a:ext cx="2286000" cy="1019175"/>
          </a:xfrm>
          <a:prstGeom prst="rect">
            <a:avLst/>
          </a:prstGeom>
          <a:noFill/>
          <a:ln w="9525">
            <a:noFill/>
            <a:miter lim="800000"/>
            <a:headEnd/>
            <a:tailEnd/>
          </a:ln>
        </p:spPr>
      </p:pic>
      <p:sp>
        <p:nvSpPr>
          <p:cNvPr id="5" name="Title 1"/>
          <p:cNvSpPr txBox="1">
            <a:spLocks/>
          </p:cNvSpPr>
          <p:nvPr/>
        </p:nvSpPr>
        <p:spPr>
          <a:xfrm>
            <a:off x="685800" y="3391381"/>
            <a:ext cx="7772400" cy="686762"/>
          </a:xfrm>
          <a:prstGeom prst="rect">
            <a:avLst/>
          </a:prstGeom>
        </p:spPr>
        <p:txBody>
          <a:bodyPr vert="horz" anchor="b">
            <a:normAutofit/>
            <a:scene3d>
              <a:camera prst="orthographicFront"/>
              <a:lightRig rig="soft" dir="t"/>
            </a:scene3d>
            <a:sp3d prstMaterial="softEdge">
              <a:bevelT w="25400" h="25400"/>
            </a:sp3d>
          </a:bodyPr>
          <a:lstStyle/>
          <a:p>
            <a:pPr algn="r" defTabSz="914400" rtl="1">
              <a:spcBef>
                <a:spcPct val="0"/>
              </a:spcBef>
              <a:defRPr/>
            </a:pPr>
            <a:r>
              <a:rPr lang="ar-JO" sz="2800" b="1" u="sng" dirty="0">
                <a:solidFill>
                  <a:schemeClr val="tx2"/>
                </a:solidFill>
                <a:effectLst>
                  <a:outerShdw blurRad="31750" dist="25400" dir="5400000" algn="tl" rotWithShape="0">
                    <a:srgbClr val="000000">
                      <a:alpha val="25000"/>
                    </a:srgbClr>
                  </a:outerShdw>
                </a:effectLst>
                <a:latin typeface="+mj-lt"/>
                <a:ea typeface="+mj-ea"/>
                <a:cs typeface="+mj-cs"/>
              </a:rPr>
              <a:t>إزالة الرأس والتذييل</a:t>
            </a:r>
            <a:endParaRPr lang="ar-SA" sz="2800" b="1" u="sng" dirty="0">
              <a:solidFill>
                <a:schemeClr val="tx2"/>
              </a:solidFill>
              <a:effectLst>
                <a:outerShdw blurRad="31750" dist="25400" dir="5400000" algn="tl" rotWithShape="0">
                  <a:srgbClr val="000000">
                    <a:alpha val="25000"/>
                  </a:srgbClr>
                </a:outerShdw>
              </a:effectLst>
              <a:latin typeface="+mj-lt"/>
              <a:ea typeface="+mj-ea"/>
              <a:cs typeface="+mj-cs"/>
            </a:endParaRPr>
          </a:p>
        </p:txBody>
      </p:sp>
      <p:sp>
        <p:nvSpPr>
          <p:cNvPr id="9" name="Subtitle 2"/>
          <p:cNvSpPr txBox="1">
            <a:spLocks/>
          </p:cNvSpPr>
          <p:nvPr/>
        </p:nvSpPr>
        <p:spPr>
          <a:xfrm>
            <a:off x="685800" y="4391891"/>
            <a:ext cx="7772400" cy="2209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r" rtl="1" fontAlgn="base">
              <a:spcBef>
                <a:spcPct val="20000"/>
              </a:spcBef>
              <a:spcAft>
                <a:spcPct val="0"/>
              </a:spcAft>
              <a:buFont typeface="Arial" panose="020B0604020202020204" pitchFamily="34" charset="0"/>
              <a:buChar char="•"/>
              <a:defRPr sz="2400">
                <a:solidFill>
                  <a:schemeClr val="tx1">
                    <a:lumMod val="85000"/>
                    <a:lumOff val="15000"/>
                  </a:schemeClr>
                </a:solidFill>
              </a:defRPr>
            </a:lvl1pPr>
            <a:lvl2pPr indent="0" algn="ctr" rtl="1" fontAlgn="base">
              <a:spcBef>
                <a:spcPct val="20000"/>
              </a:spcBef>
              <a:spcAft>
                <a:spcPct val="0"/>
              </a:spcAft>
              <a:buFont typeface="Arial" charset="0"/>
              <a:buNone/>
              <a:defRPr sz="2800">
                <a:solidFill>
                  <a:schemeClr val="tx1">
                    <a:tint val="75000"/>
                  </a:schemeClr>
                </a:solidFill>
              </a:defRPr>
            </a:lvl2pPr>
            <a:lvl3pPr indent="0" algn="ctr" rtl="1" fontAlgn="base">
              <a:spcBef>
                <a:spcPct val="20000"/>
              </a:spcBef>
              <a:spcAft>
                <a:spcPct val="0"/>
              </a:spcAft>
              <a:buFont typeface="Arial" charset="0"/>
              <a:buNone/>
              <a:defRPr sz="2400">
                <a:solidFill>
                  <a:schemeClr val="tx1">
                    <a:tint val="75000"/>
                  </a:schemeClr>
                </a:solidFill>
              </a:defRPr>
            </a:lvl3pPr>
            <a:lvl4pPr indent="0" algn="ctr" rtl="1" fontAlgn="base">
              <a:spcBef>
                <a:spcPct val="20000"/>
              </a:spcBef>
              <a:spcAft>
                <a:spcPct val="0"/>
              </a:spcAft>
              <a:buFont typeface="Arial" charset="0"/>
              <a:buNone/>
              <a:defRPr sz="2000">
                <a:solidFill>
                  <a:schemeClr val="tx1">
                    <a:tint val="75000"/>
                  </a:schemeClr>
                </a:solidFill>
              </a:defRPr>
            </a:lvl4pPr>
            <a:lvl5pPr indent="0" algn="ctr" rtl="1" fontAlgn="base">
              <a:spcBef>
                <a:spcPct val="20000"/>
              </a:spcBef>
              <a:spcAft>
                <a:spcPct val="0"/>
              </a:spcAft>
              <a:buFont typeface="Arial" charset="0"/>
              <a:buNone/>
              <a:defRPr sz="2000">
                <a:solidFill>
                  <a:schemeClr val="tx1">
                    <a:tint val="75000"/>
                  </a:schemeClr>
                </a:solidFill>
              </a:defRPr>
            </a:lvl5pPr>
            <a:lvl6pPr indent="0" algn="ctr" defTabSz="914400">
              <a:spcBef>
                <a:spcPct val="20000"/>
              </a:spcBef>
              <a:buFont typeface="Arial" pitchFamily="34" charset="0"/>
              <a:buNone/>
              <a:defRPr sz="2000">
                <a:solidFill>
                  <a:schemeClr val="tx1">
                    <a:tint val="75000"/>
                  </a:schemeClr>
                </a:solidFill>
              </a:defRPr>
            </a:lvl6pPr>
            <a:lvl7pPr indent="0" algn="ctr" defTabSz="914400">
              <a:spcBef>
                <a:spcPct val="20000"/>
              </a:spcBef>
              <a:buFont typeface="Arial" pitchFamily="34" charset="0"/>
              <a:buNone/>
              <a:defRPr sz="2000">
                <a:solidFill>
                  <a:schemeClr val="tx1">
                    <a:tint val="75000"/>
                  </a:schemeClr>
                </a:solidFill>
              </a:defRPr>
            </a:lvl7pPr>
            <a:lvl8pPr indent="0" algn="ctr" defTabSz="914400">
              <a:spcBef>
                <a:spcPct val="20000"/>
              </a:spcBef>
              <a:buFont typeface="Arial" pitchFamily="34" charset="0"/>
              <a:buNone/>
              <a:defRPr sz="2000">
                <a:solidFill>
                  <a:schemeClr val="tx1">
                    <a:tint val="75000"/>
                  </a:schemeClr>
                </a:solidFill>
              </a:defRPr>
            </a:lvl8pPr>
            <a:lvl9pPr indent="0" algn="ctr" defTabSz="914400">
              <a:spcBef>
                <a:spcPct val="20000"/>
              </a:spcBef>
              <a:buFont typeface="Arial" pitchFamily="34" charset="0"/>
              <a:buNone/>
              <a:defRPr sz="2000">
                <a:solidFill>
                  <a:schemeClr val="tx1">
                    <a:tint val="75000"/>
                  </a:schemeClr>
                </a:solidFill>
              </a:defRPr>
            </a:lvl9pPr>
          </a:lstStyle>
          <a:p>
            <a:r>
              <a:rPr lang="ar-JO" dirty="0"/>
              <a:t>لإزالة الرأس والتذييل يمكنك عمل أحد أمرين. فإذا كان الرأس والتذييل مجرد نص، قم بالنقر المزدوج في منطقة الرأس/ التذييل </a:t>
            </a:r>
            <a:r>
              <a:rPr lang="ar-JO" dirty="0" err="1"/>
              <a:t>و</a:t>
            </a:r>
            <a:r>
              <a:rPr lang="ar-JO" dirty="0"/>
              <a:t> قم بحذفه. وإذا كان هناك عناصر أكثر تعقيدا فسيكون من الأسهل استخدام قائمة الأوامر المخصصة. </a:t>
            </a:r>
            <a:endParaRPr lang="en-US" dirty="0"/>
          </a:p>
          <a:p>
            <a:endParaRPr lang="ar-SA" dirty="0"/>
          </a:p>
        </p:txBody>
      </p:sp>
    </p:spTree>
    <p:extLst>
      <p:ext uri="{BB962C8B-B14F-4D97-AF65-F5344CB8AC3E}">
        <p14:creationId xmlns:p14="http://schemas.microsoft.com/office/powerpoint/2010/main" val="1321560984"/>
      </p:ext>
    </p:extLst>
  </p:cSld>
  <p:clrMapOvr>
    <a:masterClrMapping/>
  </p:clrMapOvr>
  <p:transition spd="slow">
    <p:push dir="u"/>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3133" y="615421"/>
            <a:ext cx="7772400" cy="685799"/>
          </a:xfrm>
        </p:spPr>
        <p:txBody>
          <a:bodyPr>
            <a:normAutofit/>
          </a:bodyPr>
          <a:lstStyle/>
          <a:p>
            <a:pPr algn="ctr"/>
            <a:r>
              <a:rPr lang="en-US" sz="3200" dirty="0"/>
              <a:t> </a:t>
            </a:r>
            <a:r>
              <a:rPr lang="ar-JO" sz="3200" dirty="0"/>
              <a:t>إدراج أرقام الصفحات</a:t>
            </a:r>
            <a:endParaRPr lang="ar-SA" sz="3200" dirty="0"/>
          </a:p>
        </p:txBody>
      </p:sp>
      <p:sp>
        <p:nvSpPr>
          <p:cNvPr id="3" name="Subtitle 2"/>
          <p:cNvSpPr>
            <a:spLocks noGrp="1"/>
          </p:cNvSpPr>
          <p:nvPr>
            <p:ph type="subTitle" idx="1"/>
          </p:nvPr>
        </p:nvSpPr>
        <p:spPr>
          <a:xfrm>
            <a:off x="685800" y="2341418"/>
            <a:ext cx="7772400" cy="5029200"/>
          </a:xfrm>
        </p:spPr>
        <p:txBody>
          <a:bodyPr>
            <a:normAutofit/>
          </a:bodyPr>
          <a:lstStyle/>
          <a:p>
            <a:pPr lvl="0" algn="r">
              <a:buFont typeface="Wingdings" pitchFamily="2" charset="2"/>
              <a:buChar char="Ø"/>
            </a:pPr>
            <a:r>
              <a:rPr lang="ar-JO" dirty="0"/>
              <a:t>تُعامل أرقام الصفحات كرأس وتذييل وذلك لأنها تكون في رأس الصفحة أو تذييلها.</a:t>
            </a:r>
            <a:endParaRPr lang="en-US" dirty="0"/>
          </a:p>
          <a:p>
            <a:pPr lvl="0" algn="r">
              <a:buFont typeface="Wingdings" pitchFamily="2" charset="2"/>
              <a:buChar char="Ø"/>
            </a:pPr>
            <a:r>
              <a:rPr lang="ar-JO" dirty="0"/>
              <a:t>يمكنك تنسيق أرقام الصفحات كما تتعامل مع أي نص آخر.</a:t>
            </a:r>
            <a:endParaRPr lang="en-US" dirty="0"/>
          </a:p>
          <a:p>
            <a:pPr algn="r">
              <a:buFont typeface="Wingdings" pitchFamily="2" charset="2"/>
              <a:buChar char="Ø"/>
            </a:pPr>
            <a:r>
              <a:rPr lang="ar-JO" dirty="0"/>
              <a:t>إذا كنت تخطط لترقيم الصفحات، يجب أن تستخدم دائما خاصية ترقيم الصفحات التلقائي في برنامج معالج النصوص "وورد" بدلا من طباعة أرقام الصفحات بنفسك.</a:t>
            </a:r>
            <a:endParaRPr lang="ar-SA" dirty="0"/>
          </a:p>
        </p:txBody>
      </p:sp>
    </p:spTree>
    <p:extLst>
      <p:ext uri="{BB962C8B-B14F-4D97-AF65-F5344CB8AC3E}">
        <p14:creationId xmlns:p14="http://schemas.microsoft.com/office/powerpoint/2010/main" val="581627955"/>
      </p:ext>
    </p:extLst>
  </p:cSld>
  <p:clrMapOvr>
    <a:masterClrMapping/>
  </p:clrMapOvr>
  <p:transition spd="slow">
    <p:push dir="u"/>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7074" y="495300"/>
            <a:ext cx="7772400" cy="685800"/>
          </a:xfrm>
        </p:spPr>
        <p:txBody>
          <a:bodyPr>
            <a:normAutofit/>
          </a:bodyPr>
          <a:lstStyle/>
          <a:p>
            <a:r>
              <a:rPr lang="ar-JO" sz="2800" dirty="0"/>
              <a:t>إدراج أرقام الصفحات</a:t>
            </a:r>
            <a:endParaRPr lang="ar-SA" sz="2800" dirty="0"/>
          </a:p>
        </p:txBody>
      </p:sp>
      <p:sp>
        <p:nvSpPr>
          <p:cNvPr id="3" name="Subtitle 2"/>
          <p:cNvSpPr>
            <a:spLocks noGrp="1"/>
          </p:cNvSpPr>
          <p:nvPr>
            <p:ph type="subTitle" idx="1"/>
          </p:nvPr>
        </p:nvSpPr>
        <p:spPr>
          <a:xfrm>
            <a:off x="838200" y="2029691"/>
            <a:ext cx="7772400" cy="5029200"/>
          </a:xfrm>
        </p:spPr>
        <p:txBody>
          <a:bodyPr>
            <a:normAutofit/>
          </a:bodyPr>
          <a:lstStyle/>
          <a:p>
            <a:r>
              <a:rPr lang="ar-JO" dirty="0"/>
              <a:t>يمكنك إدراج أرقام الصفحات من تبويبة إدراج أو تبويبة تصميم أدوات الرأس والتذييل. </a:t>
            </a:r>
            <a:endParaRPr lang="ar-SA" dirty="0"/>
          </a:p>
          <a:p>
            <a:r>
              <a:rPr lang="ar-JO" dirty="0"/>
              <a:t>وفي أي من التبويبتين، فإن النقر على أمر رقم الصفحة سيؤدي إلى ظهور القائمة التالية:  </a:t>
            </a:r>
            <a:endParaRPr lang="en-US" dirty="0"/>
          </a:p>
          <a:p>
            <a:endParaRPr lang="ar-SA" dirty="0"/>
          </a:p>
        </p:txBody>
      </p:sp>
      <p:pic>
        <p:nvPicPr>
          <p:cNvPr id="4" name="صورة 23"/>
          <p:cNvPicPr/>
          <p:nvPr/>
        </p:nvPicPr>
        <p:blipFill>
          <a:blip r:embed="rId2" cstate="print"/>
          <a:srcRect/>
          <a:stretch>
            <a:fillRect/>
          </a:stretch>
        </p:blipFill>
        <p:spPr bwMode="auto">
          <a:xfrm>
            <a:off x="3311239" y="3463205"/>
            <a:ext cx="2124075" cy="2162175"/>
          </a:xfrm>
          <a:prstGeom prst="rect">
            <a:avLst/>
          </a:prstGeom>
          <a:noFill/>
          <a:ln w="9525">
            <a:noFill/>
            <a:miter lim="800000"/>
            <a:headEnd/>
            <a:tailEnd/>
          </a:ln>
        </p:spPr>
      </p:pic>
    </p:spTree>
    <p:extLst>
      <p:ext uri="{BB962C8B-B14F-4D97-AF65-F5344CB8AC3E}">
        <p14:creationId xmlns:p14="http://schemas.microsoft.com/office/powerpoint/2010/main" val="1413022034"/>
      </p:ext>
    </p:extLst>
  </p:cSld>
  <p:clrMapOvr>
    <a:masterClrMapping/>
  </p:clrMapOvr>
  <p:transition spd="slow">
    <p:push dir="u"/>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7146" y="533402"/>
            <a:ext cx="7772400" cy="609601"/>
          </a:xfrm>
        </p:spPr>
        <p:txBody>
          <a:bodyPr>
            <a:normAutofit/>
          </a:bodyPr>
          <a:lstStyle/>
          <a:p>
            <a:r>
              <a:rPr lang="ar-JO" sz="2800" dirty="0"/>
              <a:t>تغيير أرقام الصفحات</a:t>
            </a:r>
            <a:endParaRPr lang="ar-SA" sz="2800" dirty="0"/>
          </a:p>
        </p:txBody>
      </p:sp>
      <p:sp>
        <p:nvSpPr>
          <p:cNvPr id="3" name="Subtitle 2"/>
          <p:cNvSpPr>
            <a:spLocks noGrp="1"/>
          </p:cNvSpPr>
          <p:nvPr>
            <p:ph type="subTitle" idx="1"/>
          </p:nvPr>
        </p:nvSpPr>
        <p:spPr>
          <a:xfrm>
            <a:off x="2368856" y="1932709"/>
            <a:ext cx="6400800" cy="5105400"/>
          </a:xfrm>
        </p:spPr>
        <p:txBody>
          <a:bodyPr>
            <a:normAutofit/>
          </a:bodyPr>
          <a:lstStyle/>
          <a:p>
            <a:r>
              <a:rPr lang="ar-JO" dirty="0"/>
              <a:t>كما هو الحال في صفحات الغلاف والرأس والتذييل يمكنك ببساطة اختيار نمط ترقيم صفحات آخر من قائمة رقم الصفحة في أي وقت.</a:t>
            </a:r>
            <a:endParaRPr lang="en-US" dirty="0"/>
          </a:p>
          <a:p>
            <a:endParaRPr lang="ar-SA" dirty="0"/>
          </a:p>
        </p:txBody>
      </p:sp>
      <p:pic>
        <p:nvPicPr>
          <p:cNvPr id="4" name="صورة 25"/>
          <p:cNvPicPr/>
          <p:nvPr/>
        </p:nvPicPr>
        <p:blipFill>
          <a:blip r:embed="rId2" cstate="print"/>
          <a:srcRect/>
          <a:stretch>
            <a:fillRect/>
          </a:stretch>
        </p:blipFill>
        <p:spPr bwMode="auto">
          <a:xfrm>
            <a:off x="519545" y="2971802"/>
            <a:ext cx="4883456" cy="3657623"/>
          </a:xfrm>
          <a:prstGeom prst="rect">
            <a:avLst/>
          </a:prstGeom>
          <a:noFill/>
          <a:ln w="9525">
            <a:noFill/>
            <a:miter lim="800000"/>
            <a:headEnd/>
            <a:tailEnd/>
          </a:ln>
        </p:spPr>
      </p:pic>
    </p:spTree>
    <p:extLst>
      <p:ext uri="{BB962C8B-B14F-4D97-AF65-F5344CB8AC3E}">
        <p14:creationId xmlns:p14="http://schemas.microsoft.com/office/powerpoint/2010/main" val="3872555022"/>
      </p:ext>
    </p:extLst>
  </p:cSld>
  <p:clrMapOvr>
    <a:masterClrMapping/>
  </p:clrMapOvr>
  <p:transition spd="slow">
    <p:push dir="u"/>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1782" y="671945"/>
            <a:ext cx="7772400" cy="609600"/>
          </a:xfrm>
        </p:spPr>
        <p:txBody>
          <a:bodyPr>
            <a:normAutofit/>
          </a:bodyPr>
          <a:lstStyle/>
          <a:p>
            <a:r>
              <a:rPr lang="ar-JO" sz="2800" dirty="0"/>
              <a:t>تنسيق أرقام الصفحات</a:t>
            </a:r>
            <a:endParaRPr lang="ar-SA" sz="2800" dirty="0"/>
          </a:p>
        </p:txBody>
      </p:sp>
      <p:sp>
        <p:nvSpPr>
          <p:cNvPr id="3" name="Subtitle 2"/>
          <p:cNvSpPr>
            <a:spLocks noGrp="1"/>
          </p:cNvSpPr>
          <p:nvPr>
            <p:ph type="subTitle" idx="1"/>
          </p:nvPr>
        </p:nvSpPr>
        <p:spPr>
          <a:xfrm>
            <a:off x="1590675" y="1911927"/>
            <a:ext cx="6858000" cy="5105400"/>
          </a:xfrm>
        </p:spPr>
        <p:txBody>
          <a:bodyPr>
            <a:normAutofit/>
          </a:bodyPr>
          <a:lstStyle/>
          <a:p>
            <a:r>
              <a:rPr lang="ar-JO" dirty="0"/>
              <a:t>يمكنك تنسيق أرقام الصفحات كما تقوم بتنسيق أي نص آخر. ببساطة قم بتحديد الرقم ثم قم بتنسيقه باستخدام </a:t>
            </a:r>
            <a:r>
              <a:rPr lang="ar-JO" dirty="0" err="1"/>
              <a:t>تبويبة</a:t>
            </a:r>
            <a:r>
              <a:rPr lang="ar-JO" dirty="0"/>
              <a:t> الشريط الرئيسي أو شريط الأدوات المصغر:</a:t>
            </a:r>
            <a:endParaRPr lang="en-US" dirty="0"/>
          </a:p>
          <a:p>
            <a:endParaRPr lang="ar-SA" dirty="0"/>
          </a:p>
        </p:txBody>
      </p:sp>
      <p:pic>
        <p:nvPicPr>
          <p:cNvPr id="4" name="صورة 26"/>
          <p:cNvPicPr/>
          <p:nvPr/>
        </p:nvPicPr>
        <p:blipFill>
          <a:blip r:embed="rId2" cstate="print"/>
          <a:srcRect/>
          <a:stretch>
            <a:fillRect/>
          </a:stretch>
        </p:blipFill>
        <p:spPr bwMode="auto">
          <a:xfrm>
            <a:off x="2" y="3172691"/>
            <a:ext cx="4791075" cy="3276600"/>
          </a:xfrm>
          <a:prstGeom prst="rect">
            <a:avLst/>
          </a:prstGeom>
          <a:noFill/>
          <a:ln w="9525">
            <a:noFill/>
            <a:miter lim="800000"/>
            <a:headEnd/>
            <a:tailEnd/>
          </a:ln>
        </p:spPr>
      </p:pic>
    </p:spTree>
    <p:extLst>
      <p:ext uri="{BB962C8B-B14F-4D97-AF65-F5344CB8AC3E}">
        <p14:creationId xmlns:p14="http://schemas.microsoft.com/office/powerpoint/2010/main" val="497705672"/>
      </p:ext>
    </p:extLst>
  </p:cSld>
  <p:clrMapOvr>
    <a:masterClrMapping/>
  </p:clrMapOvr>
  <p:transition spd="slow">
    <p:push dir="u"/>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6309" y="578863"/>
            <a:ext cx="7772400" cy="609599"/>
          </a:xfrm>
        </p:spPr>
        <p:txBody>
          <a:bodyPr>
            <a:normAutofit/>
          </a:bodyPr>
          <a:lstStyle/>
          <a:p>
            <a:r>
              <a:rPr lang="ar-JO" sz="2800" dirty="0"/>
              <a:t>إزالة أرقام الصفحات </a:t>
            </a:r>
            <a:endParaRPr lang="ar-SA" sz="2800" dirty="0"/>
          </a:p>
        </p:txBody>
      </p:sp>
      <p:sp>
        <p:nvSpPr>
          <p:cNvPr id="3" name="Subtitle 2"/>
          <p:cNvSpPr>
            <a:spLocks noGrp="1"/>
          </p:cNvSpPr>
          <p:nvPr>
            <p:ph type="subTitle" idx="1"/>
          </p:nvPr>
        </p:nvSpPr>
        <p:spPr>
          <a:xfrm>
            <a:off x="762000" y="1988127"/>
            <a:ext cx="7772400" cy="5029200"/>
          </a:xfrm>
        </p:spPr>
        <p:txBody>
          <a:bodyPr>
            <a:normAutofit/>
          </a:bodyPr>
          <a:lstStyle/>
          <a:p>
            <a:pPr algn="just"/>
            <a:r>
              <a:rPr lang="ar-JO" dirty="0"/>
              <a:t>لإزالة أرقام صفحاتك قم بالنقر لوضع مؤشرك في مجموعة من أرقام الصفحات التي ترغب بإزالتها. </a:t>
            </a:r>
            <a:endParaRPr lang="ar-SA" dirty="0"/>
          </a:p>
          <a:p>
            <a:pPr algn="just"/>
            <a:r>
              <a:rPr lang="ar-JO" dirty="0"/>
              <a:t>بعد ذلك قم بالنقر على أمر رقم الصفحة إما في تبويبة إدراج أو تبويبة تصميم أدوات الرأس والتذييل ومن ثم أُنقر على إزالة أرقام الصفحات.</a:t>
            </a:r>
            <a:endParaRPr lang="en-US" dirty="0"/>
          </a:p>
          <a:p>
            <a:pPr algn="just"/>
            <a:endParaRPr lang="ar-SA" dirty="0"/>
          </a:p>
        </p:txBody>
      </p:sp>
      <p:pic>
        <p:nvPicPr>
          <p:cNvPr id="4" name="صورة 30"/>
          <p:cNvPicPr/>
          <p:nvPr/>
        </p:nvPicPr>
        <p:blipFill>
          <a:blip r:embed="rId2" cstate="print"/>
          <a:srcRect/>
          <a:stretch>
            <a:fillRect/>
          </a:stretch>
        </p:blipFill>
        <p:spPr bwMode="auto">
          <a:xfrm>
            <a:off x="2076450" y="3929064"/>
            <a:ext cx="2571750" cy="2371725"/>
          </a:xfrm>
          <a:prstGeom prst="rect">
            <a:avLst/>
          </a:prstGeom>
          <a:noFill/>
          <a:ln w="9525">
            <a:noFill/>
            <a:miter lim="800000"/>
            <a:headEnd/>
            <a:tailEnd/>
          </a:ln>
        </p:spPr>
      </p:pic>
    </p:spTree>
    <p:extLst>
      <p:ext uri="{BB962C8B-B14F-4D97-AF65-F5344CB8AC3E}">
        <p14:creationId xmlns:p14="http://schemas.microsoft.com/office/powerpoint/2010/main" val="3168336780"/>
      </p:ext>
    </p:extLst>
  </p:cSld>
  <p:clrMapOvr>
    <a:masterClrMapping/>
  </p:clrMapOvr>
  <p:transition spd="slow">
    <p:push dir="u"/>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92975" y="102800"/>
            <a:ext cx="7772400" cy="686762"/>
          </a:xfrm>
        </p:spPr>
        <p:txBody>
          <a:bodyPr>
            <a:normAutofit/>
          </a:bodyPr>
          <a:lstStyle/>
          <a:p>
            <a:r>
              <a:rPr lang="ar-JO" sz="2800" dirty="0"/>
              <a:t>إسقاط الأحرف الاستهلالية</a:t>
            </a:r>
            <a:endParaRPr lang="ar-SA" sz="2800" dirty="0"/>
          </a:p>
        </p:txBody>
      </p:sp>
      <p:sp>
        <p:nvSpPr>
          <p:cNvPr id="3" name="Subtitle 2"/>
          <p:cNvSpPr>
            <a:spLocks noGrp="1"/>
          </p:cNvSpPr>
          <p:nvPr>
            <p:ph type="subTitle" idx="1"/>
          </p:nvPr>
        </p:nvSpPr>
        <p:spPr>
          <a:xfrm>
            <a:off x="408432" y="1229496"/>
            <a:ext cx="8473440" cy="1307593"/>
          </a:xfrm>
        </p:spPr>
        <p:txBody>
          <a:bodyPr>
            <a:normAutofit/>
          </a:bodyPr>
          <a:lstStyle/>
          <a:p>
            <a:pPr algn="just"/>
            <a:r>
              <a:rPr lang="ar-SA" dirty="0"/>
              <a:t>الحرف الاستهلالي عبارة عن حرف كبير في بداية الفقرة يكون اكبر من الحروف الأخرى </a:t>
            </a:r>
            <a:r>
              <a:rPr lang="ar-JO" dirty="0"/>
              <a:t>و</a:t>
            </a:r>
            <a:r>
              <a:rPr lang="ar-SA" dirty="0"/>
              <a:t>"يسقط" على الفقرة. ويمكن أن تكون الأحرف الاستهلالية طريقة جيدة لإبراز أجزاء من المستند أو لجعله اكثر جاذبية. </a:t>
            </a:r>
            <a:endParaRPr lang="ar-JO" dirty="0"/>
          </a:p>
        </p:txBody>
      </p:sp>
      <p:pic>
        <p:nvPicPr>
          <p:cNvPr id="6" name="صورة 5" descr="صورة تحتوي على نص&#10;&#10;تم إنشاء الوصف تلقائياً">
            <a:extLst>
              <a:ext uri="{FF2B5EF4-FFF2-40B4-BE49-F238E27FC236}">
                <a16:creationId xmlns:a16="http://schemas.microsoft.com/office/drawing/2014/main" id="{49433801-54B4-4231-999D-F3FFC75AFE47}"/>
              </a:ext>
            </a:extLst>
          </p:cNvPr>
          <p:cNvPicPr>
            <a:picLocks noChangeAspect="1"/>
          </p:cNvPicPr>
          <p:nvPr/>
        </p:nvPicPr>
        <p:blipFill>
          <a:blip r:embed="rId2"/>
          <a:stretch>
            <a:fillRect/>
          </a:stretch>
        </p:blipFill>
        <p:spPr>
          <a:xfrm>
            <a:off x="0" y="2970665"/>
            <a:ext cx="9144000" cy="3952478"/>
          </a:xfrm>
          <a:prstGeom prst="rect">
            <a:avLst/>
          </a:prstGeom>
        </p:spPr>
      </p:pic>
      <p:sp>
        <p:nvSpPr>
          <p:cNvPr id="7" name="مستطيل 6">
            <a:extLst>
              <a:ext uri="{FF2B5EF4-FFF2-40B4-BE49-F238E27FC236}">
                <a16:creationId xmlns:a16="http://schemas.microsoft.com/office/drawing/2014/main" id="{0D7C9158-2E54-4907-B369-5B043E30EBDF}"/>
              </a:ext>
            </a:extLst>
          </p:cNvPr>
          <p:cNvSpPr/>
          <p:nvPr/>
        </p:nvSpPr>
        <p:spPr>
          <a:xfrm>
            <a:off x="2596896" y="4370832"/>
            <a:ext cx="1188720" cy="182880"/>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a:p>
        </p:txBody>
      </p:sp>
    </p:spTree>
    <p:extLst>
      <p:ext uri="{BB962C8B-B14F-4D97-AF65-F5344CB8AC3E}">
        <p14:creationId xmlns:p14="http://schemas.microsoft.com/office/powerpoint/2010/main" val="1753618738"/>
      </p:ext>
    </p:extLst>
  </p:cSld>
  <p:clrMapOvr>
    <a:masterClrMapping/>
  </p:clrMapOvr>
  <p:transition spd="slow">
    <p:push dir="u"/>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44711642-3099-4A03-BC93-40EFF27364FF}"/>
              </a:ext>
            </a:extLst>
          </p:cNvPr>
          <p:cNvSpPr>
            <a:spLocks noGrp="1"/>
          </p:cNvSpPr>
          <p:nvPr>
            <p:ph type="title"/>
          </p:nvPr>
        </p:nvSpPr>
        <p:spPr/>
        <p:txBody>
          <a:bodyPr/>
          <a:lstStyle/>
          <a:p>
            <a:r>
              <a:rPr lang="ar-AE" dirty="0"/>
              <a:t>إدراج التاريخ والوقت</a:t>
            </a:r>
          </a:p>
        </p:txBody>
      </p:sp>
      <p:pic>
        <p:nvPicPr>
          <p:cNvPr id="5" name="عنصر نائب للمحتوى 4">
            <a:extLst>
              <a:ext uri="{FF2B5EF4-FFF2-40B4-BE49-F238E27FC236}">
                <a16:creationId xmlns:a16="http://schemas.microsoft.com/office/drawing/2014/main" id="{8E02ABDE-ED62-4580-9CCB-E9F02575D45D}"/>
              </a:ext>
            </a:extLst>
          </p:cNvPr>
          <p:cNvPicPr>
            <a:picLocks noGrp="1" noChangeAspect="1"/>
          </p:cNvPicPr>
          <p:nvPr>
            <p:ph idx="1"/>
          </p:nvPr>
        </p:nvPicPr>
        <p:blipFill>
          <a:blip r:embed="rId2"/>
          <a:stretch>
            <a:fillRect/>
          </a:stretch>
        </p:blipFill>
        <p:spPr>
          <a:xfrm>
            <a:off x="-1" y="1969530"/>
            <a:ext cx="9159203" cy="3288270"/>
          </a:xfrm>
        </p:spPr>
      </p:pic>
    </p:spTree>
    <p:extLst>
      <p:ext uri="{BB962C8B-B14F-4D97-AF65-F5344CB8AC3E}">
        <p14:creationId xmlns:p14="http://schemas.microsoft.com/office/powerpoint/2010/main" val="3675057835"/>
      </p:ext>
    </p:extLst>
  </p:cSld>
  <p:clrMapOvr>
    <a:masterClrMapping/>
  </p:clrMapOvr>
  <p:transition spd="slow">
    <p:push dir="u"/>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B01C22CE-CA2F-4E4D-8163-DC6E94C6EDDA}"/>
              </a:ext>
            </a:extLst>
          </p:cNvPr>
          <p:cNvSpPr>
            <a:spLocks noGrp="1"/>
          </p:cNvSpPr>
          <p:nvPr>
            <p:ph type="title"/>
          </p:nvPr>
        </p:nvSpPr>
        <p:spPr/>
        <p:txBody>
          <a:bodyPr/>
          <a:lstStyle/>
          <a:p>
            <a:r>
              <a:rPr lang="ar-AE" dirty="0"/>
              <a:t>إدراج رموز</a:t>
            </a:r>
          </a:p>
        </p:txBody>
      </p:sp>
      <p:pic>
        <p:nvPicPr>
          <p:cNvPr id="5" name="عنصر نائب للمحتوى 4">
            <a:extLst>
              <a:ext uri="{FF2B5EF4-FFF2-40B4-BE49-F238E27FC236}">
                <a16:creationId xmlns:a16="http://schemas.microsoft.com/office/drawing/2014/main" id="{58471EFB-EE8E-43F5-A83C-A4359E44E64B}"/>
              </a:ext>
            </a:extLst>
          </p:cNvPr>
          <p:cNvPicPr>
            <a:picLocks noGrp="1" noChangeAspect="1"/>
          </p:cNvPicPr>
          <p:nvPr>
            <p:ph idx="1"/>
          </p:nvPr>
        </p:nvPicPr>
        <p:blipFill>
          <a:blip r:embed="rId2"/>
          <a:stretch>
            <a:fillRect/>
          </a:stretch>
        </p:blipFill>
        <p:spPr>
          <a:xfrm>
            <a:off x="24449" y="1769822"/>
            <a:ext cx="9095102" cy="3515410"/>
          </a:xfrm>
        </p:spPr>
      </p:pic>
    </p:spTree>
    <p:extLst>
      <p:ext uri="{BB962C8B-B14F-4D97-AF65-F5344CB8AC3E}">
        <p14:creationId xmlns:p14="http://schemas.microsoft.com/office/powerpoint/2010/main" val="2703337230"/>
      </p:ext>
    </p:extLst>
  </p:cSld>
  <p:clrMapOvr>
    <a:masterClrMapping/>
  </p:clrMapOvr>
  <p:transition spd="slow">
    <p:push dir="u"/>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A061B492-F5D2-4C55-8235-D84A2FB17A6F}"/>
              </a:ext>
            </a:extLst>
          </p:cNvPr>
          <p:cNvSpPr>
            <a:spLocks noGrp="1"/>
          </p:cNvSpPr>
          <p:nvPr>
            <p:ph type="title"/>
          </p:nvPr>
        </p:nvSpPr>
        <p:spPr/>
        <p:txBody>
          <a:bodyPr/>
          <a:lstStyle/>
          <a:p>
            <a:r>
              <a:rPr lang="ar-AE" dirty="0"/>
              <a:t>علامة التبويب "تصميم"</a:t>
            </a:r>
          </a:p>
        </p:txBody>
      </p:sp>
      <p:sp>
        <p:nvSpPr>
          <p:cNvPr id="3" name="عنصر نائب للمحتوى 2">
            <a:extLst>
              <a:ext uri="{FF2B5EF4-FFF2-40B4-BE49-F238E27FC236}">
                <a16:creationId xmlns:a16="http://schemas.microsoft.com/office/drawing/2014/main" id="{9CBF83E5-3376-4492-81D4-1D64B57E5B75}"/>
              </a:ext>
            </a:extLst>
          </p:cNvPr>
          <p:cNvSpPr>
            <a:spLocks noGrp="1"/>
          </p:cNvSpPr>
          <p:nvPr>
            <p:ph idx="1"/>
          </p:nvPr>
        </p:nvSpPr>
        <p:spPr>
          <a:xfrm>
            <a:off x="457200" y="1600203"/>
            <a:ext cx="8229600" cy="2551174"/>
          </a:xfrm>
        </p:spPr>
        <p:txBody>
          <a:bodyPr/>
          <a:lstStyle/>
          <a:p>
            <a:pPr algn="just"/>
            <a:r>
              <a:rPr lang="ar-AE" sz="2800" dirty="0"/>
              <a:t>علامة التبويب تصميم هي التالية بعد علامة التبويب "إدراج" في علامة التبويب "تصميم". تتكون علامة التبويب</a:t>
            </a:r>
            <a:r>
              <a:rPr lang="ar-SA" sz="2800" dirty="0"/>
              <a:t> </a:t>
            </a:r>
            <a:r>
              <a:rPr lang="ar-AE" sz="2800" dirty="0"/>
              <a:t>هذه من الأوامر التي تمّكنك من تطبيق أنماط التنسيق المختلفة بسرعة على المستند. ويمكنك حتى تعيين الألوان</a:t>
            </a:r>
            <a:r>
              <a:rPr lang="ar-SA" sz="2800" dirty="0"/>
              <a:t> </a:t>
            </a:r>
            <a:r>
              <a:rPr lang="ar-AE" sz="2800" dirty="0"/>
              <a:t>وإدراج الصور في خلفية مستند.</a:t>
            </a:r>
          </a:p>
        </p:txBody>
      </p:sp>
      <p:pic>
        <p:nvPicPr>
          <p:cNvPr id="5" name="صورة 4" descr="صورة تحتوي على نص&#10;&#10;تم إنشاء الوصف تلقائياً">
            <a:extLst>
              <a:ext uri="{FF2B5EF4-FFF2-40B4-BE49-F238E27FC236}">
                <a16:creationId xmlns:a16="http://schemas.microsoft.com/office/drawing/2014/main" id="{0A24CC3D-26F6-47CA-A79B-ABA5EC8A929F}"/>
              </a:ext>
            </a:extLst>
          </p:cNvPr>
          <p:cNvPicPr>
            <a:picLocks noChangeAspect="1"/>
          </p:cNvPicPr>
          <p:nvPr/>
        </p:nvPicPr>
        <p:blipFill>
          <a:blip r:embed="rId2"/>
          <a:stretch>
            <a:fillRect/>
          </a:stretch>
        </p:blipFill>
        <p:spPr>
          <a:xfrm>
            <a:off x="457200" y="4151377"/>
            <a:ext cx="7913860" cy="1518218"/>
          </a:xfrm>
          <a:prstGeom prst="rect">
            <a:avLst/>
          </a:prstGeom>
        </p:spPr>
      </p:pic>
    </p:spTree>
    <p:extLst>
      <p:ext uri="{BB962C8B-B14F-4D97-AF65-F5344CB8AC3E}">
        <p14:creationId xmlns:p14="http://schemas.microsoft.com/office/powerpoint/2010/main" val="2074612955"/>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76872" y="110426"/>
            <a:ext cx="2029968" cy="438594"/>
          </a:xfrm>
        </p:spPr>
        <p:txBody>
          <a:bodyPr>
            <a:normAutofit fontScale="90000"/>
          </a:bodyPr>
          <a:lstStyle/>
          <a:p>
            <a:pPr algn="r"/>
            <a:r>
              <a:rPr lang="ar-JO" sz="2800" b="1" dirty="0"/>
              <a:t>إنشاء مستند جديد</a:t>
            </a:r>
            <a:endParaRPr lang="ar-SA" sz="2800" dirty="0"/>
          </a:p>
        </p:txBody>
      </p:sp>
      <p:pic>
        <p:nvPicPr>
          <p:cNvPr id="9" name="صورة 8">
            <a:extLst>
              <a:ext uri="{FF2B5EF4-FFF2-40B4-BE49-F238E27FC236}">
                <a16:creationId xmlns:a16="http://schemas.microsoft.com/office/drawing/2014/main" id="{4AEF035F-8867-4B3A-970F-2DB8C8E5ABD5}"/>
              </a:ext>
            </a:extLst>
          </p:cNvPr>
          <p:cNvPicPr>
            <a:picLocks noChangeAspect="1"/>
          </p:cNvPicPr>
          <p:nvPr/>
        </p:nvPicPr>
        <p:blipFill>
          <a:blip r:embed="rId2"/>
          <a:stretch>
            <a:fillRect/>
          </a:stretch>
        </p:blipFill>
        <p:spPr>
          <a:xfrm>
            <a:off x="0" y="1455894"/>
            <a:ext cx="5833872" cy="1424676"/>
          </a:xfrm>
          <a:prstGeom prst="rect">
            <a:avLst/>
          </a:prstGeom>
        </p:spPr>
      </p:pic>
      <p:pic>
        <p:nvPicPr>
          <p:cNvPr id="11" name="صورة 10">
            <a:extLst>
              <a:ext uri="{FF2B5EF4-FFF2-40B4-BE49-F238E27FC236}">
                <a16:creationId xmlns:a16="http://schemas.microsoft.com/office/drawing/2014/main" id="{BC3EAEA1-61D5-48D1-8612-DFA6B0E4D48B}"/>
              </a:ext>
            </a:extLst>
          </p:cNvPr>
          <p:cNvPicPr>
            <a:picLocks noChangeAspect="1"/>
          </p:cNvPicPr>
          <p:nvPr/>
        </p:nvPicPr>
        <p:blipFill>
          <a:blip r:embed="rId3"/>
          <a:stretch>
            <a:fillRect/>
          </a:stretch>
        </p:blipFill>
        <p:spPr>
          <a:xfrm>
            <a:off x="135580" y="3002657"/>
            <a:ext cx="4774748" cy="3627085"/>
          </a:xfrm>
          <a:prstGeom prst="rect">
            <a:avLst/>
          </a:prstGeom>
        </p:spPr>
      </p:pic>
      <p:sp>
        <p:nvSpPr>
          <p:cNvPr id="13" name="مربع نص 12">
            <a:extLst>
              <a:ext uri="{FF2B5EF4-FFF2-40B4-BE49-F238E27FC236}">
                <a16:creationId xmlns:a16="http://schemas.microsoft.com/office/drawing/2014/main" id="{157F94EE-9F14-42F6-8016-589258DB480E}"/>
              </a:ext>
            </a:extLst>
          </p:cNvPr>
          <p:cNvSpPr txBox="1"/>
          <p:nvPr/>
        </p:nvSpPr>
        <p:spPr>
          <a:xfrm>
            <a:off x="4288536" y="671105"/>
            <a:ext cx="4572000" cy="923330"/>
          </a:xfrm>
          <a:prstGeom prst="rect">
            <a:avLst/>
          </a:prstGeom>
          <a:noFill/>
        </p:spPr>
        <p:txBody>
          <a:bodyPr wrap="square">
            <a:spAutoFit/>
          </a:bodyPr>
          <a:lstStyle/>
          <a:p>
            <a:pPr algn="r" rtl="1"/>
            <a:r>
              <a:rPr lang="ar-SA" b="1" dirty="0">
                <a:solidFill>
                  <a:srgbClr val="FF0000"/>
                </a:solidFill>
                <a:latin typeface="Segoe UI" panose="020B0502040204020203" pitchFamily="34" charset="0"/>
                <a:cs typeface="Segoe UI" panose="020B0502040204020203" pitchFamily="34" charset="0"/>
              </a:rPr>
              <a:t>1-</a:t>
            </a:r>
            <a:r>
              <a:rPr lang="ar-SA" dirty="0">
                <a:solidFill>
                  <a:srgbClr val="231F20"/>
                </a:solidFill>
                <a:latin typeface="Segoe UI" panose="020B0502040204020203" pitchFamily="34" charset="0"/>
                <a:cs typeface="Segoe UI" panose="020B0502040204020203" pitchFamily="34" charset="0"/>
              </a:rPr>
              <a:t> </a:t>
            </a:r>
            <a:r>
              <a:rPr lang="ar-AE" dirty="0">
                <a:solidFill>
                  <a:srgbClr val="231F20"/>
                </a:solidFill>
                <a:latin typeface="Segoe UI" panose="020B0502040204020203" pitchFamily="34" charset="0"/>
                <a:cs typeface="Segoe UI" panose="020B0502040204020203" pitchFamily="34" charset="0"/>
              </a:rPr>
              <a:t>نقر فوق علامة التبويب </a:t>
            </a:r>
            <a:r>
              <a:rPr lang="ar-AE" dirty="0">
                <a:solidFill>
                  <a:srgbClr val="3D69B2"/>
                </a:solidFill>
                <a:latin typeface="Segoe UI" panose="020B0502040204020203" pitchFamily="34" charset="0"/>
                <a:cs typeface="Segoe UI" panose="020B0502040204020203" pitchFamily="34" charset="0"/>
              </a:rPr>
              <a:t>ملف</a:t>
            </a:r>
            <a:r>
              <a:rPr lang="en-US" dirty="0">
                <a:solidFill>
                  <a:srgbClr val="3D69B2"/>
                </a:solidFill>
                <a:latin typeface="Segoe UI" panose="020B0502040204020203" pitchFamily="34" charset="0"/>
                <a:cs typeface="Segoe UI" panose="020B0502040204020203" pitchFamily="34" charset="0"/>
              </a:rPr>
              <a:t> </a:t>
            </a:r>
            <a:r>
              <a:rPr lang="ar-SA" dirty="0">
                <a:solidFill>
                  <a:srgbClr val="3D69B2"/>
                </a:solidFill>
                <a:latin typeface="Segoe UI" panose="020B0502040204020203" pitchFamily="34" charset="0"/>
                <a:cs typeface="Segoe UI" panose="020B0502040204020203" pitchFamily="34" charset="0"/>
              </a:rPr>
              <a:t> (</a:t>
            </a:r>
            <a:r>
              <a:rPr lang="en-US" dirty="0">
                <a:solidFill>
                  <a:srgbClr val="3D69B2"/>
                </a:solidFill>
                <a:latin typeface="Segoe UI" panose="020B0502040204020203" pitchFamily="34" charset="0"/>
                <a:cs typeface="Segoe UI" panose="020B0502040204020203" pitchFamily="34" charset="0"/>
              </a:rPr>
              <a:t>File </a:t>
            </a:r>
            <a:r>
              <a:rPr lang="ar-SA" dirty="0">
                <a:solidFill>
                  <a:srgbClr val="3D69B2"/>
                </a:solidFill>
                <a:latin typeface="Segoe UI" panose="020B0502040204020203" pitchFamily="34" charset="0"/>
                <a:cs typeface="Segoe UI" panose="020B0502040204020203" pitchFamily="34" charset="0"/>
              </a:rPr>
              <a:t>) </a:t>
            </a:r>
          </a:p>
          <a:p>
            <a:pPr algn="r" rtl="1"/>
            <a:r>
              <a:rPr lang="ar-SA" b="1" dirty="0">
                <a:solidFill>
                  <a:srgbClr val="FF0000"/>
                </a:solidFill>
                <a:latin typeface="Segoe UI" panose="020B0502040204020203" pitchFamily="34" charset="0"/>
                <a:cs typeface="Segoe UI" panose="020B0502040204020203" pitchFamily="34" charset="0"/>
              </a:rPr>
              <a:t>2</a:t>
            </a:r>
            <a:r>
              <a:rPr lang="ar-SA" dirty="0">
                <a:solidFill>
                  <a:srgbClr val="231F20"/>
                </a:solidFill>
                <a:latin typeface="Segoe UI" panose="020B0502040204020203" pitchFamily="34" charset="0"/>
                <a:cs typeface="Segoe UI" panose="020B0502040204020203" pitchFamily="34" charset="0"/>
              </a:rPr>
              <a:t>- </a:t>
            </a:r>
            <a:r>
              <a:rPr lang="ar-AE" dirty="0">
                <a:solidFill>
                  <a:srgbClr val="231F20"/>
                </a:solidFill>
                <a:latin typeface="Segoe UI" panose="020B0502040204020203" pitchFamily="34" charset="0"/>
                <a:cs typeface="Segoe UI" panose="020B0502040204020203" pitchFamily="34" charset="0"/>
              </a:rPr>
              <a:t>انقر فوق</a:t>
            </a:r>
            <a:r>
              <a:rPr lang="ar-SA" dirty="0">
                <a:solidFill>
                  <a:srgbClr val="231F20"/>
                </a:solidFill>
                <a:latin typeface="Segoe UI" panose="020B0502040204020203" pitchFamily="34" charset="0"/>
                <a:cs typeface="Segoe UI" panose="020B0502040204020203" pitchFamily="34" charset="0"/>
              </a:rPr>
              <a:t> </a:t>
            </a:r>
            <a:r>
              <a:rPr lang="ar-AE" dirty="0">
                <a:solidFill>
                  <a:srgbClr val="231F20"/>
                </a:solidFill>
                <a:latin typeface="Segoe UI" panose="020B0502040204020203" pitchFamily="34" charset="0"/>
                <a:cs typeface="Segoe UI" panose="020B0502040204020203" pitchFamily="34" charset="0"/>
              </a:rPr>
              <a:t>الأمر </a:t>
            </a:r>
            <a:r>
              <a:rPr lang="ar-AE" dirty="0">
                <a:solidFill>
                  <a:srgbClr val="3D69B2"/>
                </a:solidFill>
                <a:latin typeface="Segoe UI" panose="020B0502040204020203" pitchFamily="34" charset="0"/>
                <a:cs typeface="Segoe UI" panose="020B0502040204020203" pitchFamily="34" charset="0"/>
              </a:rPr>
              <a:t>جدي</a:t>
            </a:r>
            <a:r>
              <a:rPr lang="ar-SA" dirty="0">
                <a:solidFill>
                  <a:srgbClr val="3D69B2"/>
                </a:solidFill>
                <a:latin typeface="Segoe UI" panose="020B0502040204020203" pitchFamily="34" charset="0"/>
                <a:cs typeface="Segoe UI" panose="020B0502040204020203" pitchFamily="34" charset="0"/>
              </a:rPr>
              <a:t>د (</a:t>
            </a:r>
            <a:r>
              <a:rPr lang="en-US" dirty="0">
                <a:solidFill>
                  <a:srgbClr val="3D69B2"/>
                </a:solidFill>
                <a:latin typeface="Segoe UI" panose="020B0502040204020203" pitchFamily="34" charset="0"/>
                <a:cs typeface="Segoe UI" panose="020B0502040204020203" pitchFamily="34" charset="0"/>
              </a:rPr>
              <a:t>New</a:t>
            </a:r>
            <a:r>
              <a:rPr lang="ar-SA" dirty="0">
                <a:solidFill>
                  <a:srgbClr val="3D69B2"/>
                </a:solidFill>
                <a:latin typeface="Segoe UI" panose="020B0502040204020203" pitchFamily="34" charset="0"/>
                <a:cs typeface="Segoe UI" panose="020B0502040204020203" pitchFamily="34" charset="0"/>
              </a:rPr>
              <a:t>).</a:t>
            </a:r>
            <a:endParaRPr lang="en-US" dirty="0">
              <a:solidFill>
                <a:srgbClr val="231F20"/>
              </a:solidFill>
              <a:latin typeface="Segoe UI" panose="020B0502040204020203" pitchFamily="34" charset="0"/>
              <a:cs typeface="Segoe UI" panose="020B0502040204020203" pitchFamily="34" charset="0"/>
            </a:endParaRPr>
          </a:p>
          <a:p>
            <a:pPr algn="r" rtl="1"/>
            <a:r>
              <a:rPr lang="ar-SA" b="1" dirty="0">
                <a:solidFill>
                  <a:srgbClr val="FF0000"/>
                </a:solidFill>
                <a:latin typeface="Segoe UI" panose="020B0502040204020203" pitchFamily="34" charset="0"/>
                <a:cs typeface="Segoe UI" panose="020B0502040204020203" pitchFamily="34" charset="0"/>
              </a:rPr>
              <a:t>3-</a:t>
            </a:r>
            <a:r>
              <a:rPr lang="ar-SA" dirty="0">
                <a:solidFill>
                  <a:srgbClr val="231F20"/>
                </a:solidFill>
                <a:latin typeface="Segoe UI" panose="020B0502040204020203" pitchFamily="34" charset="0"/>
                <a:cs typeface="Segoe UI" panose="020B0502040204020203" pitchFamily="34" charset="0"/>
              </a:rPr>
              <a:t> </a:t>
            </a:r>
            <a:r>
              <a:rPr lang="ar-AE" dirty="0">
                <a:solidFill>
                  <a:srgbClr val="231F20"/>
                </a:solidFill>
                <a:latin typeface="Segoe UI" panose="020B0502040204020203" pitchFamily="34" charset="0"/>
                <a:cs typeface="Segoe UI" panose="020B0502040204020203" pitchFamily="34" charset="0"/>
              </a:rPr>
              <a:t>انقر فوق </a:t>
            </a:r>
            <a:r>
              <a:rPr lang="ar-AE" dirty="0">
                <a:solidFill>
                  <a:srgbClr val="3D69B2"/>
                </a:solidFill>
                <a:latin typeface="Segoe UI" panose="020B0502040204020203" pitchFamily="34" charset="0"/>
                <a:cs typeface="Segoe UI" panose="020B0502040204020203" pitchFamily="34" charset="0"/>
              </a:rPr>
              <a:t>مستند فارغ</a:t>
            </a:r>
            <a:r>
              <a:rPr lang="ar-SA" dirty="0">
                <a:solidFill>
                  <a:srgbClr val="3D69B2"/>
                </a:solidFill>
                <a:latin typeface="Segoe UI" panose="020B0502040204020203" pitchFamily="34" charset="0"/>
                <a:cs typeface="Segoe UI" panose="020B0502040204020203" pitchFamily="34" charset="0"/>
              </a:rPr>
              <a:t> (</a:t>
            </a:r>
            <a:r>
              <a:rPr lang="en-US" dirty="0">
                <a:solidFill>
                  <a:srgbClr val="3D69B2"/>
                </a:solidFill>
                <a:latin typeface="Segoe UI" panose="020B0502040204020203" pitchFamily="34" charset="0"/>
                <a:cs typeface="Segoe UI" panose="020B0502040204020203" pitchFamily="34" charset="0"/>
              </a:rPr>
              <a:t>Blank document</a:t>
            </a:r>
            <a:r>
              <a:rPr lang="ar-SA" dirty="0">
                <a:solidFill>
                  <a:srgbClr val="3D69B2"/>
                </a:solidFill>
                <a:latin typeface="Segoe UI" panose="020B0502040204020203" pitchFamily="34" charset="0"/>
                <a:cs typeface="Segoe UI" panose="020B0502040204020203" pitchFamily="34" charset="0"/>
              </a:rPr>
              <a:t>).</a:t>
            </a:r>
            <a:endParaRPr lang="en-US" dirty="0">
              <a:solidFill>
                <a:srgbClr val="231F20"/>
              </a:solidFill>
              <a:latin typeface="Segoe UI" panose="020B0502040204020203" pitchFamily="34" charset="0"/>
              <a:cs typeface="Segoe UI" panose="020B0502040204020203" pitchFamily="34" charset="0"/>
            </a:endParaRPr>
          </a:p>
        </p:txBody>
      </p:sp>
      <p:sp>
        <p:nvSpPr>
          <p:cNvPr id="15" name="مربع نص 14">
            <a:extLst>
              <a:ext uri="{FF2B5EF4-FFF2-40B4-BE49-F238E27FC236}">
                <a16:creationId xmlns:a16="http://schemas.microsoft.com/office/drawing/2014/main" id="{A892658B-8CE3-476E-8E62-174DEA1446F9}"/>
              </a:ext>
            </a:extLst>
          </p:cNvPr>
          <p:cNvSpPr txBox="1"/>
          <p:nvPr/>
        </p:nvSpPr>
        <p:spPr>
          <a:xfrm>
            <a:off x="5001768" y="3093079"/>
            <a:ext cx="3950208" cy="2062103"/>
          </a:xfrm>
          <a:prstGeom prst="rect">
            <a:avLst/>
          </a:prstGeom>
          <a:noFill/>
        </p:spPr>
        <p:txBody>
          <a:bodyPr wrap="square">
            <a:spAutoFit/>
          </a:bodyPr>
          <a:lstStyle/>
          <a:p>
            <a:pPr algn="just" rtl="1"/>
            <a:r>
              <a:rPr lang="ar-AE" sz="1600" dirty="0">
                <a:solidFill>
                  <a:srgbClr val="3D69B2"/>
                </a:solidFill>
                <a:latin typeface="Segoe UI" panose="020B0502040204020203" pitchFamily="34" charset="0"/>
                <a:cs typeface="Segoe UI" panose="020B0502040204020203" pitchFamily="34" charset="0"/>
              </a:rPr>
              <a:t>القوالب</a:t>
            </a:r>
            <a:r>
              <a:rPr lang="ar-SA" sz="1600" dirty="0">
                <a:solidFill>
                  <a:srgbClr val="3D69B2"/>
                </a:solidFill>
                <a:latin typeface="Segoe UI" panose="020B0502040204020203" pitchFamily="34" charset="0"/>
                <a:cs typeface="Segoe UI" panose="020B0502040204020203" pitchFamily="34" charset="0"/>
              </a:rPr>
              <a:t> (</a:t>
            </a:r>
            <a:r>
              <a:rPr lang="en-US" sz="1600" dirty="0">
                <a:solidFill>
                  <a:srgbClr val="3D69B2"/>
                </a:solidFill>
                <a:latin typeface="Segoe UI" panose="020B0502040204020203" pitchFamily="34" charset="0"/>
                <a:cs typeface="Segoe UI" panose="020B0502040204020203" pitchFamily="34" charset="0"/>
              </a:rPr>
              <a:t>Templates </a:t>
            </a:r>
            <a:r>
              <a:rPr lang="ar-SA" sz="1600" dirty="0">
                <a:solidFill>
                  <a:srgbClr val="3D69B2"/>
                </a:solidFill>
                <a:latin typeface="Segoe UI" panose="020B0502040204020203" pitchFamily="34" charset="0"/>
                <a:cs typeface="Segoe UI" panose="020B0502040204020203" pitchFamily="34" charset="0"/>
              </a:rPr>
              <a:t>): </a:t>
            </a:r>
            <a:r>
              <a:rPr lang="ar-AE" sz="1600" dirty="0">
                <a:solidFill>
                  <a:srgbClr val="231F20"/>
                </a:solidFill>
                <a:latin typeface="Segoe UI" panose="020B0502040204020203" pitchFamily="34" charset="0"/>
                <a:cs typeface="Segoe UI" panose="020B0502040204020203" pitchFamily="34" charset="0"/>
              </a:rPr>
              <a:t>القالب هو مستند مصمم</a:t>
            </a:r>
            <a:r>
              <a:rPr lang="en-US" sz="1600" dirty="0">
                <a:solidFill>
                  <a:srgbClr val="231F20"/>
                </a:solidFill>
                <a:latin typeface="Segoe UI" panose="020B0502040204020203" pitchFamily="34" charset="0"/>
                <a:cs typeface="Segoe UI" panose="020B0502040204020203" pitchFamily="34" charset="0"/>
              </a:rPr>
              <a:t> </a:t>
            </a:r>
            <a:r>
              <a:rPr lang="ar-AE" sz="1600" dirty="0">
                <a:solidFill>
                  <a:srgbClr val="231F20"/>
                </a:solidFill>
                <a:latin typeface="Segoe UI" panose="020B0502040204020203" pitchFamily="34" charset="0"/>
                <a:cs typeface="Segoe UI" panose="020B0502040204020203" pitchFamily="34" charset="0"/>
              </a:rPr>
              <a:t>مسبًقا يمكن استخدامه لإنشاء</a:t>
            </a:r>
            <a:r>
              <a:rPr lang="en-US" sz="1600" dirty="0">
                <a:solidFill>
                  <a:srgbClr val="231F20"/>
                </a:solidFill>
                <a:latin typeface="Segoe UI" panose="020B0502040204020203" pitchFamily="34" charset="0"/>
                <a:cs typeface="Segoe UI" panose="020B0502040204020203" pitchFamily="34" charset="0"/>
              </a:rPr>
              <a:t> </a:t>
            </a:r>
            <a:r>
              <a:rPr lang="ar-AE" sz="1600" dirty="0">
                <a:solidFill>
                  <a:srgbClr val="231F20"/>
                </a:solidFill>
                <a:latin typeface="Segoe UI" panose="020B0502040204020203" pitchFamily="34" charset="0"/>
                <a:cs typeface="Segoe UI" panose="020B0502040204020203" pitchFamily="34" charset="0"/>
              </a:rPr>
              <a:t>مستندات جديدة</a:t>
            </a:r>
            <a:r>
              <a:rPr lang="en-US" sz="1600" dirty="0">
                <a:solidFill>
                  <a:srgbClr val="231F20"/>
                </a:solidFill>
                <a:latin typeface="Segoe UI" panose="020B0502040204020203" pitchFamily="34" charset="0"/>
                <a:cs typeface="Segoe UI" panose="020B0502040204020203" pitchFamily="34" charset="0"/>
              </a:rPr>
              <a:t> </a:t>
            </a:r>
            <a:r>
              <a:rPr lang="ar-AE" sz="1600" dirty="0">
                <a:solidFill>
                  <a:srgbClr val="231F20"/>
                </a:solidFill>
                <a:latin typeface="Segoe UI" panose="020B0502040204020203" pitchFamily="34" charset="0"/>
                <a:cs typeface="Segoe UI" panose="020B0502040204020203" pitchFamily="34" charset="0"/>
              </a:rPr>
              <a:t>مماثلة علًما بأن جميع أعمال التنسيق مكتملة، فقط</a:t>
            </a:r>
            <a:r>
              <a:rPr lang="en-US" sz="1600" dirty="0">
                <a:solidFill>
                  <a:srgbClr val="231F20"/>
                </a:solidFill>
                <a:latin typeface="Segoe UI" panose="020B0502040204020203" pitchFamily="34" charset="0"/>
                <a:cs typeface="Segoe UI" panose="020B0502040204020203" pitchFamily="34" charset="0"/>
              </a:rPr>
              <a:t> </a:t>
            </a:r>
            <a:r>
              <a:rPr lang="ar-AE" sz="1600" dirty="0">
                <a:solidFill>
                  <a:srgbClr val="231F20"/>
                </a:solidFill>
                <a:latin typeface="Segoe UI" panose="020B0502040204020203" pitchFamily="34" charset="0"/>
                <a:cs typeface="Segoe UI" panose="020B0502040204020203" pitchFamily="34" charset="0"/>
              </a:rPr>
              <a:t>كل ما عليك هو إضافة محتوياتك ويكون مستندك</a:t>
            </a:r>
            <a:r>
              <a:rPr lang="en-US" sz="1600" dirty="0">
                <a:solidFill>
                  <a:srgbClr val="231F20"/>
                </a:solidFill>
                <a:latin typeface="Segoe UI" panose="020B0502040204020203" pitchFamily="34" charset="0"/>
                <a:cs typeface="Segoe UI" panose="020B0502040204020203" pitchFamily="34" charset="0"/>
              </a:rPr>
              <a:t> </a:t>
            </a:r>
            <a:r>
              <a:rPr lang="ar-AE" sz="1600" dirty="0">
                <a:solidFill>
                  <a:srgbClr val="231F20"/>
                </a:solidFill>
                <a:latin typeface="Segoe UI" panose="020B0502040204020203" pitchFamily="34" charset="0"/>
                <a:cs typeface="Segoe UI" panose="020B0502040204020203" pitchFamily="34" charset="0"/>
              </a:rPr>
              <a:t>جاهز. وهناك الكثير من القوالب لإنشاء كتيبات،</a:t>
            </a:r>
            <a:r>
              <a:rPr lang="en-US" sz="1600" dirty="0">
                <a:solidFill>
                  <a:srgbClr val="231F20"/>
                </a:solidFill>
                <a:latin typeface="Segoe UI" panose="020B0502040204020203" pitchFamily="34" charset="0"/>
                <a:cs typeface="Segoe UI" panose="020B0502040204020203" pitchFamily="34" charset="0"/>
              </a:rPr>
              <a:t> </a:t>
            </a:r>
            <a:r>
              <a:rPr lang="ar-AE" sz="1600" dirty="0">
                <a:solidFill>
                  <a:srgbClr val="231F20"/>
                </a:solidFill>
                <a:latin typeface="Segoe UI" panose="020B0502040204020203" pitchFamily="34" charset="0"/>
                <a:cs typeface="Segoe UI" panose="020B0502040204020203" pitchFamily="34" charset="0"/>
              </a:rPr>
              <a:t>وفواتير، وخطابات، وسير ذاتية، وشهادات، وما</a:t>
            </a:r>
            <a:r>
              <a:rPr lang="en-US" sz="1600" dirty="0">
                <a:solidFill>
                  <a:srgbClr val="231F20"/>
                </a:solidFill>
                <a:latin typeface="Segoe UI" panose="020B0502040204020203" pitchFamily="34" charset="0"/>
                <a:cs typeface="Segoe UI" panose="020B0502040204020203" pitchFamily="34" charset="0"/>
              </a:rPr>
              <a:t> </a:t>
            </a:r>
            <a:r>
              <a:rPr lang="ar-AE" sz="1600" dirty="0">
                <a:solidFill>
                  <a:srgbClr val="231F20"/>
                </a:solidFill>
                <a:latin typeface="Segoe UI" panose="020B0502040204020203" pitchFamily="34" charset="0"/>
                <a:cs typeface="Segoe UI" panose="020B0502040204020203" pitchFamily="34" charset="0"/>
              </a:rPr>
              <a:t>إلى ذلك مثبتة بالفعل مسبًقا في وورد 2016.</a:t>
            </a:r>
          </a:p>
        </p:txBody>
      </p:sp>
      <p:sp>
        <p:nvSpPr>
          <p:cNvPr id="16" name="شكل بيضاوي 15">
            <a:extLst>
              <a:ext uri="{FF2B5EF4-FFF2-40B4-BE49-F238E27FC236}">
                <a16:creationId xmlns:a16="http://schemas.microsoft.com/office/drawing/2014/main" id="{76C4D18C-7FBE-4B6D-8D0C-305CBB1D1843}"/>
              </a:ext>
            </a:extLst>
          </p:cNvPr>
          <p:cNvSpPr/>
          <p:nvPr/>
        </p:nvSpPr>
        <p:spPr>
          <a:xfrm>
            <a:off x="8531352" y="2635878"/>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أ</a:t>
            </a:r>
            <a:endParaRPr lang="ar-AE" dirty="0"/>
          </a:p>
        </p:txBody>
      </p:sp>
    </p:spTree>
  </p:cSld>
  <p:clrMapOvr>
    <a:masterClrMapping/>
  </p:clrMapOvr>
  <p:transition spd="slow">
    <p:push dir="u"/>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A1832EF5-C49D-4080-A986-AF21294361F6}"/>
              </a:ext>
            </a:extLst>
          </p:cNvPr>
          <p:cNvSpPr>
            <a:spLocks noGrp="1"/>
          </p:cNvSpPr>
          <p:nvPr>
            <p:ph type="title"/>
          </p:nvPr>
        </p:nvSpPr>
        <p:spPr/>
        <p:txBody>
          <a:bodyPr/>
          <a:lstStyle/>
          <a:p>
            <a:r>
              <a:rPr lang="ar-AE" dirty="0"/>
              <a:t>مجموعة "خلفية الصفحة"</a:t>
            </a:r>
          </a:p>
        </p:txBody>
      </p:sp>
      <p:pic>
        <p:nvPicPr>
          <p:cNvPr id="5" name="عنصر نائب للمحتوى 4">
            <a:extLst>
              <a:ext uri="{FF2B5EF4-FFF2-40B4-BE49-F238E27FC236}">
                <a16:creationId xmlns:a16="http://schemas.microsoft.com/office/drawing/2014/main" id="{2D71B114-2460-4B1B-8BB4-B8AEEFE66272}"/>
              </a:ext>
            </a:extLst>
          </p:cNvPr>
          <p:cNvPicPr>
            <a:picLocks noGrp="1" noChangeAspect="1"/>
          </p:cNvPicPr>
          <p:nvPr>
            <p:ph idx="1"/>
          </p:nvPr>
        </p:nvPicPr>
        <p:blipFill rotWithShape="1">
          <a:blip r:embed="rId2"/>
          <a:srcRect l="83385"/>
          <a:stretch/>
        </p:blipFill>
        <p:spPr>
          <a:xfrm>
            <a:off x="3241548" y="3536724"/>
            <a:ext cx="2660904" cy="1769417"/>
          </a:xfrm>
        </p:spPr>
      </p:pic>
      <p:sp>
        <p:nvSpPr>
          <p:cNvPr id="7" name="مربع نص 6">
            <a:extLst>
              <a:ext uri="{FF2B5EF4-FFF2-40B4-BE49-F238E27FC236}">
                <a16:creationId xmlns:a16="http://schemas.microsoft.com/office/drawing/2014/main" id="{DF619F52-0B5B-4427-81B9-7A8895236A16}"/>
              </a:ext>
            </a:extLst>
          </p:cNvPr>
          <p:cNvSpPr txBox="1"/>
          <p:nvPr/>
        </p:nvSpPr>
        <p:spPr>
          <a:xfrm>
            <a:off x="914400" y="1652442"/>
            <a:ext cx="7168896" cy="1200329"/>
          </a:xfrm>
          <a:prstGeom prst="rect">
            <a:avLst/>
          </a:prstGeom>
          <a:noFill/>
        </p:spPr>
        <p:txBody>
          <a:bodyPr wrap="square">
            <a:spAutoFit/>
          </a:bodyPr>
          <a:lstStyle/>
          <a:p>
            <a:pPr algn="r" rtl="1"/>
            <a:r>
              <a:rPr lang="ar-AE" sz="2400" dirty="0">
                <a:solidFill>
                  <a:srgbClr val="231F20"/>
                </a:solidFill>
                <a:latin typeface="Segoe UI" panose="020B0502040204020203" pitchFamily="34" charset="0"/>
                <a:cs typeface="+mj-cs"/>
              </a:rPr>
              <a:t>تسمح لك أوامر هذه المجموعة بإضافة علامة مائية أو تغيير لون الصفحة أو إضافة حد للصفحة. ويمكن تطبيق</a:t>
            </a:r>
            <a:r>
              <a:rPr lang="ar-SA" sz="2400" dirty="0">
                <a:solidFill>
                  <a:srgbClr val="231F20"/>
                </a:solidFill>
                <a:latin typeface="Segoe UI" panose="020B0502040204020203" pitchFamily="34" charset="0"/>
                <a:cs typeface="+mj-cs"/>
              </a:rPr>
              <a:t> العلامة المائية ولون الصفحة على المستند بأكمله، بينما يمكنك تغيير حدود الصفحة حسب القسم.</a:t>
            </a:r>
            <a:endParaRPr lang="ar-AE" sz="2400" dirty="0">
              <a:solidFill>
                <a:srgbClr val="231F20"/>
              </a:solidFill>
              <a:latin typeface="Segoe UI" panose="020B0502040204020203" pitchFamily="34" charset="0"/>
              <a:cs typeface="+mj-cs"/>
            </a:endParaRPr>
          </a:p>
        </p:txBody>
      </p:sp>
    </p:spTree>
    <p:extLst>
      <p:ext uri="{BB962C8B-B14F-4D97-AF65-F5344CB8AC3E}">
        <p14:creationId xmlns:p14="http://schemas.microsoft.com/office/powerpoint/2010/main" val="972093143"/>
      </p:ext>
    </p:extLst>
  </p:cSld>
  <p:clrMapOvr>
    <a:masterClrMapping/>
  </p:clrMapOvr>
  <p:transition spd="slow">
    <p:push dir="u"/>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0123F923-1CBA-4F15-94D6-0F4AC433C4B9}"/>
              </a:ext>
            </a:extLst>
          </p:cNvPr>
          <p:cNvSpPr>
            <a:spLocks noGrp="1"/>
          </p:cNvSpPr>
          <p:nvPr>
            <p:ph type="title"/>
          </p:nvPr>
        </p:nvSpPr>
        <p:spPr>
          <a:xfrm>
            <a:off x="457200" y="-17970"/>
            <a:ext cx="8229600" cy="1143000"/>
          </a:xfrm>
        </p:spPr>
        <p:txBody>
          <a:bodyPr/>
          <a:lstStyle/>
          <a:p>
            <a:r>
              <a:rPr lang="ar-AE" dirty="0"/>
              <a:t>إضافة علامة مائية</a:t>
            </a:r>
          </a:p>
        </p:txBody>
      </p:sp>
      <p:pic>
        <p:nvPicPr>
          <p:cNvPr id="7" name="صورة 6" descr="صورة تحتوي على نص&#10;&#10;تم إنشاء الوصف تلقائياً">
            <a:extLst>
              <a:ext uri="{FF2B5EF4-FFF2-40B4-BE49-F238E27FC236}">
                <a16:creationId xmlns:a16="http://schemas.microsoft.com/office/drawing/2014/main" id="{72C66A47-5B12-41FB-A1B2-C45ECDE8587F}"/>
              </a:ext>
            </a:extLst>
          </p:cNvPr>
          <p:cNvPicPr>
            <a:picLocks noChangeAspect="1"/>
          </p:cNvPicPr>
          <p:nvPr/>
        </p:nvPicPr>
        <p:blipFill>
          <a:blip r:embed="rId2"/>
          <a:stretch>
            <a:fillRect/>
          </a:stretch>
        </p:blipFill>
        <p:spPr>
          <a:xfrm>
            <a:off x="0" y="894462"/>
            <a:ext cx="9144000" cy="2969037"/>
          </a:xfrm>
          <a:prstGeom prst="rect">
            <a:avLst/>
          </a:prstGeom>
        </p:spPr>
      </p:pic>
      <p:pic>
        <p:nvPicPr>
          <p:cNvPr id="5" name="عنصر نائب للمحتوى 4" descr="صورة تحتوي على نص, لقطة شاشة&#10;&#10;تم إنشاء الوصف تلقائياً">
            <a:extLst>
              <a:ext uri="{FF2B5EF4-FFF2-40B4-BE49-F238E27FC236}">
                <a16:creationId xmlns:a16="http://schemas.microsoft.com/office/drawing/2014/main" id="{99DF1DCF-BF9B-46F7-A47F-883C2085F19E}"/>
              </a:ext>
            </a:extLst>
          </p:cNvPr>
          <p:cNvPicPr>
            <a:picLocks noGrp="1" noChangeAspect="1"/>
          </p:cNvPicPr>
          <p:nvPr>
            <p:ph idx="1"/>
          </p:nvPr>
        </p:nvPicPr>
        <p:blipFill rotWithShape="1">
          <a:blip r:embed="rId3"/>
          <a:srcRect b="59916"/>
          <a:stretch/>
        </p:blipFill>
        <p:spPr>
          <a:xfrm>
            <a:off x="5385438" y="3863498"/>
            <a:ext cx="3301362" cy="2500725"/>
          </a:xfrm>
        </p:spPr>
      </p:pic>
      <p:pic>
        <p:nvPicPr>
          <p:cNvPr id="8" name="عنصر نائب للمحتوى 4" descr="صورة تحتوي على نص, لقطة شاشة&#10;&#10;تم إنشاء الوصف تلقائياً">
            <a:extLst>
              <a:ext uri="{FF2B5EF4-FFF2-40B4-BE49-F238E27FC236}">
                <a16:creationId xmlns:a16="http://schemas.microsoft.com/office/drawing/2014/main" id="{8149160A-E132-41DE-A420-A8072CEC7641}"/>
              </a:ext>
            </a:extLst>
          </p:cNvPr>
          <p:cNvPicPr>
            <a:picLocks noChangeAspect="1"/>
          </p:cNvPicPr>
          <p:nvPr/>
        </p:nvPicPr>
        <p:blipFill rotWithShape="1">
          <a:blip r:embed="rId3"/>
          <a:srcRect t="80694"/>
          <a:stretch/>
        </p:blipFill>
        <p:spPr bwMode="auto">
          <a:xfrm>
            <a:off x="457199" y="4379976"/>
            <a:ext cx="4340391" cy="1583562"/>
          </a:xfrm>
          <a:prstGeom prst="rect">
            <a:avLst/>
          </a:prstGeom>
          <a:noFill/>
          <a:ln w="9525">
            <a:noFill/>
            <a:miter lim="800000"/>
            <a:headEnd/>
            <a:tailEnd/>
          </a:ln>
        </p:spPr>
      </p:pic>
    </p:spTree>
    <p:extLst>
      <p:ext uri="{BB962C8B-B14F-4D97-AF65-F5344CB8AC3E}">
        <p14:creationId xmlns:p14="http://schemas.microsoft.com/office/powerpoint/2010/main" val="3313365622"/>
      </p:ext>
    </p:extLst>
  </p:cSld>
  <p:clrMapOvr>
    <a:masterClrMapping/>
  </p:clrMapOvr>
  <p:transition spd="slow">
    <p:push dir="u"/>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0123F923-1CBA-4F15-94D6-0F4AC433C4B9}"/>
              </a:ext>
            </a:extLst>
          </p:cNvPr>
          <p:cNvSpPr>
            <a:spLocks noGrp="1"/>
          </p:cNvSpPr>
          <p:nvPr>
            <p:ph type="title"/>
          </p:nvPr>
        </p:nvSpPr>
        <p:spPr>
          <a:xfrm>
            <a:off x="457200" y="-17970"/>
            <a:ext cx="8229600" cy="1143000"/>
          </a:xfrm>
        </p:spPr>
        <p:txBody>
          <a:bodyPr/>
          <a:lstStyle/>
          <a:p>
            <a:r>
              <a:rPr lang="ar-AE" dirty="0"/>
              <a:t>إضافة علامة مائية</a:t>
            </a:r>
          </a:p>
        </p:txBody>
      </p:sp>
      <p:pic>
        <p:nvPicPr>
          <p:cNvPr id="9" name="عنصر نائب للمحتوى 8" descr="صورة تحتوي على نص&#10;&#10;تم إنشاء الوصف تلقائياً">
            <a:extLst>
              <a:ext uri="{FF2B5EF4-FFF2-40B4-BE49-F238E27FC236}">
                <a16:creationId xmlns:a16="http://schemas.microsoft.com/office/drawing/2014/main" id="{6A743521-71C1-4C7A-8EF8-17725C5A3DB6}"/>
              </a:ext>
            </a:extLst>
          </p:cNvPr>
          <p:cNvPicPr>
            <a:picLocks noGrp="1" noChangeAspect="1"/>
          </p:cNvPicPr>
          <p:nvPr>
            <p:ph idx="1"/>
          </p:nvPr>
        </p:nvPicPr>
        <p:blipFill>
          <a:blip r:embed="rId2"/>
          <a:stretch>
            <a:fillRect/>
          </a:stretch>
        </p:blipFill>
        <p:spPr>
          <a:xfrm>
            <a:off x="1357007" y="987870"/>
            <a:ext cx="6287377" cy="2219635"/>
          </a:xfrm>
        </p:spPr>
      </p:pic>
      <p:pic>
        <p:nvPicPr>
          <p:cNvPr id="13" name="صورة 12">
            <a:extLst>
              <a:ext uri="{FF2B5EF4-FFF2-40B4-BE49-F238E27FC236}">
                <a16:creationId xmlns:a16="http://schemas.microsoft.com/office/drawing/2014/main" id="{01A003AB-D096-45E1-8722-1ED09C1D73C7}"/>
              </a:ext>
            </a:extLst>
          </p:cNvPr>
          <p:cNvPicPr>
            <a:picLocks noChangeAspect="1"/>
          </p:cNvPicPr>
          <p:nvPr/>
        </p:nvPicPr>
        <p:blipFill>
          <a:blip r:embed="rId3"/>
          <a:stretch>
            <a:fillRect/>
          </a:stretch>
        </p:blipFill>
        <p:spPr>
          <a:xfrm>
            <a:off x="2257498" y="3207505"/>
            <a:ext cx="4340089" cy="3464523"/>
          </a:xfrm>
          <a:prstGeom prst="rect">
            <a:avLst/>
          </a:prstGeom>
        </p:spPr>
      </p:pic>
      <p:sp>
        <p:nvSpPr>
          <p:cNvPr id="14" name="مستطيل 13">
            <a:extLst>
              <a:ext uri="{FF2B5EF4-FFF2-40B4-BE49-F238E27FC236}">
                <a16:creationId xmlns:a16="http://schemas.microsoft.com/office/drawing/2014/main" id="{ACD65A72-950B-4578-A56C-20374F65E499}"/>
              </a:ext>
            </a:extLst>
          </p:cNvPr>
          <p:cNvSpPr/>
          <p:nvPr/>
        </p:nvSpPr>
        <p:spPr>
          <a:xfrm>
            <a:off x="3246120" y="5111496"/>
            <a:ext cx="1325880" cy="109728"/>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r>
              <a:rPr lang="en-US" sz="1050" dirty="0"/>
              <a:t>Abu Dhabi University </a:t>
            </a:r>
            <a:endParaRPr lang="ar-AE" sz="1050" dirty="0"/>
          </a:p>
        </p:txBody>
      </p:sp>
    </p:spTree>
    <p:extLst>
      <p:ext uri="{BB962C8B-B14F-4D97-AF65-F5344CB8AC3E}">
        <p14:creationId xmlns:p14="http://schemas.microsoft.com/office/powerpoint/2010/main" val="1399556237"/>
      </p:ext>
    </p:extLst>
  </p:cSld>
  <p:clrMapOvr>
    <a:masterClrMapping/>
  </p:clrMapOvr>
  <p:transition spd="slow">
    <p:push dir="u"/>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596691C8-7251-4EF4-8822-B930DDDC72E8}"/>
              </a:ext>
            </a:extLst>
          </p:cNvPr>
          <p:cNvSpPr>
            <a:spLocks noGrp="1"/>
          </p:cNvSpPr>
          <p:nvPr>
            <p:ph type="title"/>
          </p:nvPr>
        </p:nvSpPr>
        <p:spPr/>
        <p:txBody>
          <a:bodyPr/>
          <a:lstStyle/>
          <a:p>
            <a:r>
              <a:rPr lang="ar-AE" dirty="0"/>
              <a:t>إزالة العلامة المائية</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C978CF8F-A941-4A8D-AA97-DE7F3257EF89}"/>
              </a:ext>
            </a:extLst>
          </p:cNvPr>
          <p:cNvPicPr>
            <a:picLocks noGrp="1" noChangeAspect="1"/>
          </p:cNvPicPr>
          <p:nvPr>
            <p:ph idx="1"/>
          </p:nvPr>
        </p:nvPicPr>
        <p:blipFill>
          <a:blip r:embed="rId2"/>
          <a:stretch>
            <a:fillRect/>
          </a:stretch>
        </p:blipFill>
        <p:spPr>
          <a:xfrm>
            <a:off x="1670372" y="1417638"/>
            <a:ext cx="7211431" cy="2457793"/>
          </a:xfrm>
        </p:spPr>
      </p:pic>
      <p:pic>
        <p:nvPicPr>
          <p:cNvPr id="7" name="صورة 6">
            <a:extLst>
              <a:ext uri="{FF2B5EF4-FFF2-40B4-BE49-F238E27FC236}">
                <a16:creationId xmlns:a16="http://schemas.microsoft.com/office/drawing/2014/main" id="{7C5F6EB8-9D87-4688-964E-482ABE567561}"/>
              </a:ext>
            </a:extLst>
          </p:cNvPr>
          <p:cNvPicPr>
            <a:picLocks noChangeAspect="1"/>
          </p:cNvPicPr>
          <p:nvPr/>
        </p:nvPicPr>
        <p:blipFill rotWithShape="1">
          <a:blip r:embed="rId3"/>
          <a:srcRect b="77885"/>
          <a:stretch/>
        </p:blipFill>
        <p:spPr>
          <a:xfrm>
            <a:off x="4663442" y="4070720"/>
            <a:ext cx="4365143" cy="1754008"/>
          </a:xfrm>
          <a:prstGeom prst="rect">
            <a:avLst/>
          </a:prstGeom>
        </p:spPr>
      </p:pic>
      <p:pic>
        <p:nvPicPr>
          <p:cNvPr id="8" name="صورة 7">
            <a:extLst>
              <a:ext uri="{FF2B5EF4-FFF2-40B4-BE49-F238E27FC236}">
                <a16:creationId xmlns:a16="http://schemas.microsoft.com/office/drawing/2014/main" id="{10A855DB-5676-4685-87B9-78D629EC3049}"/>
              </a:ext>
            </a:extLst>
          </p:cNvPr>
          <p:cNvPicPr>
            <a:picLocks noChangeAspect="1"/>
          </p:cNvPicPr>
          <p:nvPr/>
        </p:nvPicPr>
        <p:blipFill rotWithShape="1">
          <a:blip r:embed="rId3"/>
          <a:srcRect t="72840"/>
          <a:stretch/>
        </p:blipFill>
        <p:spPr>
          <a:xfrm>
            <a:off x="457200" y="4132282"/>
            <a:ext cx="4023360" cy="1985447"/>
          </a:xfrm>
          <a:prstGeom prst="rect">
            <a:avLst/>
          </a:prstGeom>
        </p:spPr>
      </p:pic>
    </p:spTree>
    <p:extLst>
      <p:ext uri="{BB962C8B-B14F-4D97-AF65-F5344CB8AC3E}">
        <p14:creationId xmlns:p14="http://schemas.microsoft.com/office/powerpoint/2010/main" val="2143606961"/>
      </p:ext>
    </p:extLst>
  </p:cSld>
  <p:clrMapOvr>
    <a:masterClrMapping/>
  </p:clrMapOvr>
  <p:transition spd="slow">
    <p:push dir="u"/>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A09E82C2-BE83-482B-9BEF-B5FAAB3F121C}"/>
              </a:ext>
            </a:extLst>
          </p:cNvPr>
          <p:cNvSpPr>
            <a:spLocks noGrp="1"/>
          </p:cNvSpPr>
          <p:nvPr>
            <p:ph type="title"/>
          </p:nvPr>
        </p:nvSpPr>
        <p:spPr/>
        <p:txBody>
          <a:bodyPr/>
          <a:lstStyle/>
          <a:p>
            <a:r>
              <a:rPr lang="ar-AE" dirty="0"/>
              <a:t>تطبيق لون الصفحة</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B0EBA6DA-041C-4047-A554-1E78BF06EA48}"/>
              </a:ext>
            </a:extLst>
          </p:cNvPr>
          <p:cNvPicPr>
            <a:picLocks noGrp="1" noChangeAspect="1"/>
          </p:cNvPicPr>
          <p:nvPr>
            <p:ph idx="1"/>
          </p:nvPr>
        </p:nvPicPr>
        <p:blipFill>
          <a:blip r:embed="rId2"/>
          <a:stretch>
            <a:fillRect/>
          </a:stretch>
        </p:blipFill>
        <p:spPr>
          <a:xfrm>
            <a:off x="67451" y="1710246"/>
            <a:ext cx="9009098" cy="3200082"/>
          </a:xfrm>
        </p:spPr>
      </p:pic>
    </p:spTree>
    <p:extLst>
      <p:ext uri="{BB962C8B-B14F-4D97-AF65-F5344CB8AC3E}">
        <p14:creationId xmlns:p14="http://schemas.microsoft.com/office/powerpoint/2010/main" val="2902634647"/>
      </p:ext>
    </p:extLst>
  </p:cSld>
  <p:clrMapOvr>
    <a:masterClrMapping/>
  </p:clrMapOvr>
  <p:transition spd="slow">
    <p:push dir="u"/>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A09E82C2-BE83-482B-9BEF-B5FAAB3F121C}"/>
              </a:ext>
            </a:extLst>
          </p:cNvPr>
          <p:cNvSpPr>
            <a:spLocks noGrp="1"/>
          </p:cNvSpPr>
          <p:nvPr>
            <p:ph type="title"/>
          </p:nvPr>
        </p:nvSpPr>
        <p:spPr/>
        <p:txBody>
          <a:bodyPr/>
          <a:lstStyle/>
          <a:p>
            <a:r>
              <a:rPr lang="ar-AE" dirty="0"/>
              <a:t>تطبيق لون الصفحة</a:t>
            </a:r>
          </a:p>
        </p:txBody>
      </p:sp>
      <p:pic>
        <p:nvPicPr>
          <p:cNvPr id="7" name="عنصر نائب للمحتوى 6">
            <a:extLst>
              <a:ext uri="{FF2B5EF4-FFF2-40B4-BE49-F238E27FC236}">
                <a16:creationId xmlns:a16="http://schemas.microsoft.com/office/drawing/2014/main" id="{141DA434-B903-4265-96BF-312B4AFC9B3B}"/>
              </a:ext>
            </a:extLst>
          </p:cNvPr>
          <p:cNvPicPr>
            <a:picLocks noGrp="1" noChangeAspect="1"/>
          </p:cNvPicPr>
          <p:nvPr>
            <p:ph idx="1"/>
          </p:nvPr>
        </p:nvPicPr>
        <p:blipFill>
          <a:blip r:embed="rId2"/>
          <a:stretch>
            <a:fillRect/>
          </a:stretch>
        </p:blipFill>
        <p:spPr>
          <a:xfrm>
            <a:off x="457200" y="1659960"/>
            <a:ext cx="8229600" cy="3839514"/>
          </a:xfrm>
        </p:spPr>
      </p:pic>
    </p:spTree>
    <p:extLst>
      <p:ext uri="{BB962C8B-B14F-4D97-AF65-F5344CB8AC3E}">
        <p14:creationId xmlns:p14="http://schemas.microsoft.com/office/powerpoint/2010/main" val="2815413535"/>
      </p:ext>
    </p:extLst>
  </p:cSld>
  <p:clrMapOvr>
    <a:masterClrMapping/>
  </p:clrMapOvr>
  <p:transition spd="slow">
    <p:push dir="u"/>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25A91349-B91B-4DDB-B155-C02EB782D6FB}"/>
              </a:ext>
            </a:extLst>
          </p:cNvPr>
          <p:cNvSpPr>
            <a:spLocks noGrp="1"/>
          </p:cNvSpPr>
          <p:nvPr>
            <p:ph type="title"/>
          </p:nvPr>
        </p:nvSpPr>
        <p:spPr>
          <a:xfrm>
            <a:off x="393192" y="119190"/>
            <a:ext cx="8229600" cy="1143000"/>
          </a:xfrm>
        </p:spPr>
        <p:txBody>
          <a:bodyPr/>
          <a:lstStyle/>
          <a:p>
            <a:r>
              <a:rPr lang="ar-AE" dirty="0"/>
              <a:t>حدود الصفحة</a:t>
            </a:r>
          </a:p>
        </p:txBody>
      </p:sp>
      <p:pic>
        <p:nvPicPr>
          <p:cNvPr id="5" name="عنصر نائب للمحتوى 4">
            <a:extLst>
              <a:ext uri="{FF2B5EF4-FFF2-40B4-BE49-F238E27FC236}">
                <a16:creationId xmlns:a16="http://schemas.microsoft.com/office/drawing/2014/main" id="{61FBC3BF-E5D9-4CE3-A4C3-5A6BDA83F4B2}"/>
              </a:ext>
            </a:extLst>
          </p:cNvPr>
          <p:cNvPicPr>
            <a:picLocks noGrp="1" noChangeAspect="1"/>
          </p:cNvPicPr>
          <p:nvPr>
            <p:ph idx="1"/>
          </p:nvPr>
        </p:nvPicPr>
        <p:blipFill>
          <a:blip r:embed="rId2"/>
          <a:stretch>
            <a:fillRect/>
          </a:stretch>
        </p:blipFill>
        <p:spPr>
          <a:xfrm>
            <a:off x="0" y="1417638"/>
            <a:ext cx="9144000" cy="5418367"/>
          </a:xfrm>
        </p:spPr>
      </p:pic>
    </p:spTree>
    <p:extLst>
      <p:ext uri="{BB962C8B-B14F-4D97-AF65-F5344CB8AC3E}">
        <p14:creationId xmlns:p14="http://schemas.microsoft.com/office/powerpoint/2010/main" val="412981356"/>
      </p:ext>
    </p:extLst>
  </p:cSld>
  <p:clrMapOvr>
    <a:masterClrMapping/>
  </p:clrMapOvr>
  <p:transition spd="slow">
    <p:push dir="u"/>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C0273DEA-4FAF-4E1E-B1BC-AA0D526336F5}"/>
              </a:ext>
            </a:extLst>
          </p:cNvPr>
          <p:cNvSpPr>
            <a:spLocks noGrp="1"/>
          </p:cNvSpPr>
          <p:nvPr>
            <p:ph type="title"/>
          </p:nvPr>
        </p:nvSpPr>
        <p:spPr/>
        <p:txBody>
          <a:bodyPr/>
          <a:lstStyle/>
          <a:p>
            <a:r>
              <a:rPr lang="ar-AE" dirty="0"/>
              <a:t>علامة التبويب "تخطيط"</a:t>
            </a:r>
          </a:p>
        </p:txBody>
      </p:sp>
      <p:sp>
        <p:nvSpPr>
          <p:cNvPr id="3" name="عنصر نائب للمحتوى 2">
            <a:extLst>
              <a:ext uri="{FF2B5EF4-FFF2-40B4-BE49-F238E27FC236}">
                <a16:creationId xmlns:a16="http://schemas.microsoft.com/office/drawing/2014/main" id="{764C8576-E9D1-4EB7-97E2-7FE39000D177}"/>
              </a:ext>
            </a:extLst>
          </p:cNvPr>
          <p:cNvSpPr>
            <a:spLocks noGrp="1"/>
          </p:cNvSpPr>
          <p:nvPr>
            <p:ph idx="1"/>
          </p:nvPr>
        </p:nvSpPr>
        <p:spPr/>
        <p:txBody>
          <a:bodyPr/>
          <a:lstStyle/>
          <a:p>
            <a:r>
              <a:rPr lang="ar-AE" dirty="0"/>
              <a:t>تسمح لك علامة التبويب "تخطيط" تخصيص طريقة إعداد صفحة المستند، كما تساعدك على تغيير اتجاه</a:t>
            </a:r>
            <a:r>
              <a:rPr lang="en-US" dirty="0"/>
              <a:t> </a:t>
            </a:r>
            <a:r>
              <a:rPr lang="ar-AE" dirty="0"/>
              <a:t>المستند وحجم الصفحة والهوامش والمسافة البادئة وتباعد الأسطر</a:t>
            </a:r>
            <a:r>
              <a:rPr lang="en-US" dirty="0"/>
              <a:t> </a:t>
            </a:r>
            <a:r>
              <a:rPr lang="ar-AE" dirty="0"/>
              <a:t>وإعدادات الفقرات، ومن الأفضل ضبط</a:t>
            </a:r>
            <a:r>
              <a:rPr lang="en-US" dirty="0"/>
              <a:t> </a:t>
            </a:r>
            <a:r>
              <a:rPr lang="ar-AE" dirty="0"/>
              <a:t>إعدادات الصفحة قبل البدء في إنشاء مستند.</a:t>
            </a:r>
          </a:p>
        </p:txBody>
      </p:sp>
      <p:pic>
        <p:nvPicPr>
          <p:cNvPr id="5" name="صورة 4">
            <a:extLst>
              <a:ext uri="{FF2B5EF4-FFF2-40B4-BE49-F238E27FC236}">
                <a16:creationId xmlns:a16="http://schemas.microsoft.com/office/drawing/2014/main" id="{DBFEF1C3-85F5-4EDF-8751-32FC3CFBD3F2}"/>
              </a:ext>
            </a:extLst>
          </p:cNvPr>
          <p:cNvPicPr>
            <a:picLocks noChangeAspect="1"/>
          </p:cNvPicPr>
          <p:nvPr/>
        </p:nvPicPr>
        <p:blipFill>
          <a:blip r:embed="rId2"/>
          <a:stretch>
            <a:fillRect/>
          </a:stretch>
        </p:blipFill>
        <p:spPr>
          <a:xfrm>
            <a:off x="292608" y="4332529"/>
            <a:ext cx="8699292" cy="1464768"/>
          </a:xfrm>
          <a:prstGeom prst="rect">
            <a:avLst/>
          </a:prstGeom>
        </p:spPr>
      </p:pic>
    </p:spTree>
    <p:extLst>
      <p:ext uri="{BB962C8B-B14F-4D97-AF65-F5344CB8AC3E}">
        <p14:creationId xmlns:p14="http://schemas.microsoft.com/office/powerpoint/2010/main" val="2521583596"/>
      </p:ext>
    </p:extLst>
  </p:cSld>
  <p:clrMapOvr>
    <a:masterClrMapping/>
  </p:clrMapOvr>
  <p:transition spd="slow">
    <p:push dir="u"/>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167EC127-FBFE-4867-85E0-6D319E1ED19C}"/>
              </a:ext>
            </a:extLst>
          </p:cNvPr>
          <p:cNvSpPr>
            <a:spLocks noGrp="1"/>
          </p:cNvSpPr>
          <p:nvPr>
            <p:ph type="title"/>
          </p:nvPr>
        </p:nvSpPr>
        <p:spPr>
          <a:xfrm>
            <a:off x="457200" y="27750"/>
            <a:ext cx="8229600" cy="850389"/>
          </a:xfrm>
        </p:spPr>
        <p:txBody>
          <a:bodyPr/>
          <a:lstStyle/>
          <a:p>
            <a:r>
              <a:rPr lang="ar-AE" dirty="0"/>
              <a:t>مجموعة "إعداد الصفحة"</a:t>
            </a:r>
          </a:p>
        </p:txBody>
      </p:sp>
      <p:sp>
        <p:nvSpPr>
          <p:cNvPr id="3" name="عنصر نائب للمحتوى 2">
            <a:extLst>
              <a:ext uri="{FF2B5EF4-FFF2-40B4-BE49-F238E27FC236}">
                <a16:creationId xmlns:a16="http://schemas.microsoft.com/office/drawing/2014/main" id="{5CCF3D30-44CE-4F67-8904-303143CF41CA}"/>
              </a:ext>
            </a:extLst>
          </p:cNvPr>
          <p:cNvSpPr>
            <a:spLocks noGrp="1"/>
          </p:cNvSpPr>
          <p:nvPr>
            <p:ph idx="1"/>
          </p:nvPr>
        </p:nvSpPr>
        <p:spPr>
          <a:xfrm>
            <a:off x="704088" y="1175008"/>
            <a:ext cx="8229600" cy="850389"/>
          </a:xfrm>
        </p:spPr>
        <p:txBody>
          <a:bodyPr/>
          <a:lstStyle/>
          <a:p>
            <a:r>
              <a:rPr lang="ar-AE" sz="2000" b="1" dirty="0"/>
              <a:t>تحتوي مجموعة "إعداد الصفحة" على أوامر مثل، الهوامش، وحجم الصفحة، والاتجاه، وأعداد الأسطر، وما</a:t>
            </a:r>
            <a:r>
              <a:rPr lang="ar-SA" sz="2000" b="1" dirty="0"/>
              <a:t> </a:t>
            </a:r>
            <a:r>
              <a:rPr lang="ar-AE" sz="2000" b="1" dirty="0"/>
              <a:t>إلى ذلك تم ّكنك من تعديل هيكل المستند.</a:t>
            </a:r>
          </a:p>
        </p:txBody>
      </p:sp>
      <p:pic>
        <p:nvPicPr>
          <p:cNvPr id="5" name="صورة 4" descr="صورة تحتوي على نص&#10;&#10;تم إنشاء الوصف تلقائياً">
            <a:extLst>
              <a:ext uri="{FF2B5EF4-FFF2-40B4-BE49-F238E27FC236}">
                <a16:creationId xmlns:a16="http://schemas.microsoft.com/office/drawing/2014/main" id="{C927FB8E-01FE-47D9-A4FD-8C9C290E4150}"/>
              </a:ext>
            </a:extLst>
          </p:cNvPr>
          <p:cNvPicPr>
            <a:picLocks noChangeAspect="1"/>
          </p:cNvPicPr>
          <p:nvPr/>
        </p:nvPicPr>
        <p:blipFill rotWithShape="1">
          <a:blip r:embed="rId2"/>
          <a:srcRect/>
          <a:stretch/>
        </p:blipFill>
        <p:spPr>
          <a:xfrm>
            <a:off x="0" y="2180362"/>
            <a:ext cx="9170650" cy="4663440"/>
          </a:xfrm>
          <a:prstGeom prst="rect">
            <a:avLst/>
          </a:prstGeom>
        </p:spPr>
      </p:pic>
    </p:spTree>
    <p:extLst>
      <p:ext uri="{BB962C8B-B14F-4D97-AF65-F5344CB8AC3E}">
        <p14:creationId xmlns:p14="http://schemas.microsoft.com/office/powerpoint/2010/main" val="2451453256"/>
      </p:ext>
    </p:extLst>
  </p:cSld>
  <p:clrMapOvr>
    <a:masterClrMapping/>
  </p:clrMapOvr>
  <p:transition spd="slow">
    <p:push dir="u"/>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86E7D83A-101B-4CD6-BC63-FD2A60940A54}"/>
              </a:ext>
            </a:extLst>
          </p:cNvPr>
          <p:cNvSpPr>
            <a:spLocks noGrp="1"/>
          </p:cNvSpPr>
          <p:nvPr>
            <p:ph type="title"/>
          </p:nvPr>
        </p:nvSpPr>
        <p:spPr>
          <a:xfrm>
            <a:off x="457200" y="29928"/>
            <a:ext cx="8229600" cy="1143000"/>
          </a:xfrm>
        </p:spPr>
        <p:txBody>
          <a:bodyPr/>
          <a:lstStyle/>
          <a:p>
            <a:r>
              <a:rPr lang="ar-AE" dirty="0"/>
              <a:t>الهوامش</a:t>
            </a:r>
          </a:p>
        </p:txBody>
      </p:sp>
      <p:pic>
        <p:nvPicPr>
          <p:cNvPr id="5" name="عنصر نائب للمحتوى 4">
            <a:extLst>
              <a:ext uri="{FF2B5EF4-FFF2-40B4-BE49-F238E27FC236}">
                <a16:creationId xmlns:a16="http://schemas.microsoft.com/office/drawing/2014/main" id="{D96A1D1C-5254-4DF6-AEC9-38D76475920E}"/>
              </a:ext>
            </a:extLst>
          </p:cNvPr>
          <p:cNvPicPr>
            <a:picLocks noGrp="1" noChangeAspect="1"/>
          </p:cNvPicPr>
          <p:nvPr>
            <p:ph idx="1"/>
          </p:nvPr>
        </p:nvPicPr>
        <p:blipFill>
          <a:blip r:embed="rId2"/>
          <a:stretch>
            <a:fillRect/>
          </a:stretch>
        </p:blipFill>
        <p:spPr>
          <a:xfrm>
            <a:off x="-1" y="1172928"/>
            <a:ext cx="9144001" cy="4999272"/>
          </a:xfrm>
        </p:spPr>
      </p:pic>
    </p:spTree>
    <p:extLst>
      <p:ext uri="{BB962C8B-B14F-4D97-AF65-F5344CB8AC3E}">
        <p14:creationId xmlns:p14="http://schemas.microsoft.com/office/powerpoint/2010/main" val="3277559028"/>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2"/>
            <a:ext cx="7772400" cy="838199"/>
          </a:xfrm>
        </p:spPr>
        <p:txBody>
          <a:bodyPr>
            <a:normAutofit/>
          </a:bodyPr>
          <a:lstStyle/>
          <a:p>
            <a:r>
              <a:rPr lang="ar-JO" sz="2800" dirty="0"/>
              <a:t>إغلاق برنامج معالج النصوص "وورد"</a:t>
            </a:r>
            <a:endParaRPr lang="ar-SA" sz="2800" dirty="0"/>
          </a:p>
        </p:txBody>
      </p:sp>
      <p:sp>
        <p:nvSpPr>
          <p:cNvPr id="3" name="Subtitle 2"/>
          <p:cNvSpPr>
            <a:spLocks noGrp="1"/>
          </p:cNvSpPr>
          <p:nvPr>
            <p:ph type="subTitle" idx="1"/>
          </p:nvPr>
        </p:nvSpPr>
        <p:spPr>
          <a:xfrm>
            <a:off x="893064" y="1214874"/>
            <a:ext cx="7772400" cy="1389889"/>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90000"/>
              </a:lnSpc>
              <a:buFont typeface="Arial" pitchFamily="34" charset="0"/>
              <a:buChar char="•"/>
            </a:pPr>
            <a:r>
              <a:rPr lang="ar-JO" sz="2700" dirty="0">
                <a:solidFill>
                  <a:schemeClr val="tx1"/>
                </a:solidFill>
              </a:rPr>
              <a:t>عندما تفتح برنامج معالج النصوص "وورد"، فإن هناك عدة طرق لإغلاقه. فيمكنك النقر على إشارة </a:t>
            </a:r>
            <a:r>
              <a:rPr lang="en-US" sz="2700" dirty="0">
                <a:solidFill>
                  <a:schemeClr val="tx1"/>
                </a:solidFill>
              </a:rPr>
              <a:t>X</a:t>
            </a:r>
            <a:r>
              <a:rPr lang="ar-JO" sz="2700" dirty="0">
                <a:solidFill>
                  <a:schemeClr val="tx1"/>
                </a:solidFill>
              </a:rPr>
              <a:t> في أعلى الزاوية اليسرى من الإطار. </a:t>
            </a:r>
          </a:p>
          <a:p>
            <a:pPr algn="r">
              <a:lnSpc>
                <a:spcPct val="90000"/>
              </a:lnSpc>
              <a:buFont typeface="Arial" pitchFamily="34" charset="0"/>
              <a:buChar char="•"/>
            </a:pPr>
            <a:endParaRPr lang="ar-SA" sz="2700" dirty="0">
              <a:solidFill>
                <a:schemeClr val="tx1"/>
              </a:solidFill>
            </a:endParaRPr>
          </a:p>
        </p:txBody>
      </p:sp>
      <p:pic>
        <p:nvPicPr>
          <p:cNvPr id="6" name="صورة 5">
            <a:extLst>
              <a:ext uri="{FF2B5EF4-FFF2-40B4-BE49-F238E27FC236}">
                <a16:creationId xmlns:a16="http://schemas.microsoft.com/office/drawing/2014/main" id="{E78E81CD-2E23-4D78-9C7F-EFB37C29C8A2}"/>
              </a:ext>
            </a:extLst>
          </p:cNvPr>
          <p:cNvPicPr>
            <a:picLocks noChangeAspect="1"/>
          </p:cNvPicPr>
          <p:nvPr/>
        </p:nvPicPr>
        <p:blipFill>
          <a:blip r:embed="rId2"/>
          <a:stretch>
            <a:fillRect/>
          </a:stretch>
        </p:blipFill>
        <p:spPr>
          <a:xfrm>
            <a:off x="4238180" y="2135473"/>
            <a:ext cx="2587880" cy="1576990"/>
          </a:xfrm>
          <a:prstGeom prst="rect">
            <a:avLst/>
          </a:prstGeom>
        </p:spPr>
      </p:pic>
      <p:sp>
        <p:nvSpPr>
          <p:cNvPr id="7" name="Subtitle 2">
            <a:extLst>
              <a:ext uri="{FF2B5EF4-FFF2-40B4-BE49-F238E27FC236}">
                <a16:creationId xmlns:a16="http://schemas.microsoft.com/office/drawing/2014/main" id="{BA48DADF-A07A-4753-ACA4-DABF8CCB8E1D}"/>
              </a:ext>
            </a:extLst>
          </p:cNvPr>
          <p:cNvSpPr txBox="1">
            <a:spLocks/>
          </p:cNvSpPr>
          <p:nvPr/>
        </p:nvSpPr>
        <p:spPr bwMode="auto">
          <a:xfrm>
            <a:off x="1682496" y="4624413"/>
            <a:ext cx="7046976" cy="138988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r" rtl="1" eaLnBrk="1" fontAlgn="base" hangingPunct="1">
              <a:spcBef>
                <a:spcPct val="20000"/>
              </a:spcBef>
              <a:spcAft>
                <a:spcPct val="0"/>
              </a:spcAft>
              <a:buFont typeface="Arial" panose="020B0604020202020204" pitchFamily="34" charset="0"/>
              <a:buChar char="•"/>
              <a:defRPr sz="2400" kern="1200">
                <a:solidFill>
                  <a:schemeClr val="tx1">
                    <a:lumMod val="85000"/>
                    <a:lumOff val="15000"/>
                  </a:schemeClr>
                </a:solidFill>
                <a:latin typeface="+mn-lt"/>
                <a:ea typeface="+mn-ea"/>
                <a:cs typeface="+mn-cs"/>
              </a:defRPr>
            </a:lvl1pPr>
            <a:lvl2pPr marL="457200" indent="0" algn="ctr" rtl="1" eaLnBrk="1" fontAlgn="base" hangingPunct="1">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1" eaLnBrk="1" fontAlgn="base" hangingPunct="1">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1" eaLnBrk="1" fontAlgn="base" hangingPunct="1">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1" eaLnBrk="1" fontAlgn="base" hangingPunct="1">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defTabSz="914400">
              <a:lnSpc>
                <a:spcPct val="90000"/>
              </a:lnSpc>
            </a:pPr>
            <a:r>
              <a:rPr lang="ar-SA" sz="2700" dirty="0">
                <a:solidFill>
                  <a:schemeClr val="tx1"/>
                </a:solidFill>
              </a:rPr>
              <a:t>أو من خلال قائمة </a:t>
            </a:r>
            <a:r>
              <a:rPr lang="ar-SA" sz="2700" b="1" dirty="0">
                <a:solidFill>
                  <a:srgbClr val="C00000"/>
                </a:solidFill>
              </a:rPr>
              <a:t>ملف</a:t>
            </a:r>
            <a:r>
              <a:rPr lang="ar-SA" sz="2700" dirty="0">
                <a:solidFill>
                  <a:schemeClr val="tx1"/>
                </a:solidFill>
              </a:rPr>
              <a:t> “</a:t>
            </a:r>
            <a:r>
              <a:rPr lang="en-US" sz="2700" b="1" dirty="0">
                <a:solidFill>
                  <a:srgbClr val="C00000"/>
                </a:solidFill>
              </a:rPr>
              <a:t>File</a:t>
            </a:r>
            <a:r>
              <a:rPr lang="ar-SA" sz="2700" dirty="0">
                <a:solidFill>
                  <a:schemeClr val="tx1"/>
                </a:solidFill>
              </a:rPr>
              <a:t>" ثم اختيار امر </a:t>
            </a:r>
            <a:r>
              <a:rPr lang="ar-SA" sz="2700" b="1" dirty="0">
                <a:solidFill>
                  <a:srgbClr val="C00000"/>
                </a:solidFill>
              </a:rPr>
              <a:t>إغلاق “</a:t>
            </a:r>
            <a:r>
              <a:rPr lang="en-US" sz="2700" b="1" dirty="0">
                <a:solidFill>
                  <a:srgbClr val="C00000"/>
                </a:solidFill>
              </a:rPr>
              <a:t>Close</a:t>
            </a:r>
            <a:r>
              <a:rPr lang="ar-SA" sz="2700" b="1" dirty="0">
                <a:solidFill>
                  <a:srgbClr val="C00000"/>
                </a:solidFill>
              </a:rPr>
              <a:t>"</a:t>
            </a:r>
            <a:r>
              <a:rPr lang="ar-JO" sz="2700" dirty="0">
                <a:solidFill>
                  <a:schemeClr val="tx1"/>
                </a:solidFill>
              </a:rPr>
              <a:t>. </a:t>
            </a:r>
          </a:p>
          <a:p>
            <a:pPr defTabSz="914400">
              <a:lnSpc>
                <a:spcPct val="90000"/>
              </a:lnSpc>
            </a:pPr>
            <a:endParaRPr lang="ar-SA" sz="2700" dirty="0">
              <a:solidFill>
                <a:schemeClr val="tx1"/>
              </a:solidFill>
            </a:endParaRPr>
          </a:p>
        </p:txBody>
      </p:sp>
      <p:pic>
        <p:nvPicPr>
          <p:cNvPr id="9" name="صورة 8">
            <a:extLst>
              <a:ext uri="{FF2B5EF4-FFF2-40B4-BE49-F238E27FC236}">
                <a16:creationId xmlns:a16="http://schemas.microsoft.com/office/drawing/2014/main" id="{55FF6514-5F9E-4FA3-996A-7F06D1BFEBE5}"/>
              </a:ext>
            </a:extLst>
          </p:cNvPr>
          <p:cNvPicPr>
            <a:picLocks noChangeAspect="1"/>
          </p:cNvPicPr>
          <p:nvPr/>
        </p:nvPicPr>
        <p:blipFill>
          <a:blip r:embed="rId3"/>
          <a:stretch>
            <a:fillRect/>
          </a:stretch>
        </p:blipFill>
        <p:spPr>
          <a:xfrm>
            <a:off x="23720" y="2237730"/>
            <a:ext cx="1324160" cy="4620270"/>
          </a:xfrm>
          <a:prstGeom prst="rect">
            <a:avLst/>
          </a:prstGeom>
        </p:spPr>
      </p:pic>
    </p:spTree>
  </p:cSld>
  <p:clrMapOvr>
    <a:masterClrMapping/>
  </p:clrMapOvr>
  <p:transition spd="slow">
    <p:push dir="u"/>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21EC3203-D8D3-4CE7-811F-6A5F25BDDEB0}"/>
              </a:ext>
            </a:extLst>
          </p:cNvPr>
          <p:cNvSpPr>
            <a:spLocks noGrp="1"/>
          </p:cNvSpPr>
          <p:nvPr>
            <p:ph type="title"/>
          </p:nvPr>
        </p:nvSpPr>
        <p:spPr/>
        <p:txBody>
          <a:bodyPr/>
          <a:lstStyle/>
          <a:p>
            <a:r>
              <a:rPr lang="ar-AE" dirty="0"/>
              <a:t>الاتجاه</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6F5C0478-250B-47F4-AB00-0F5C4FC83D15}"/>
              </a:ext>
            </a:extLst>
          </p:cNvPr>
          <p:cNvPicPr>
            <a:picLocks noGrp="1" noChangeAspect="1"/>
          </p:cNvPicPr>
          <p:nvPr>
            <p:ph idx="1"/>
          </p:nvPr>
        </p:nvPicPr>
        <p:blipFill>
          <a:blip r:embed="rId2"/>
          <a:stretch>
            <a:fillRect/>
          </a:stretch>
        </p:blipFill>
        <p:spPr>
          <a:xfrm>
            <a:off x="113704" y="1908860"/>
            <a:ext cx="8916592" cy="3294076"/>
          </a:xfrm>
        </p:spPr>
      </p:pic>
      <p:sp>
        <p:nvSpPr>
          <p:cNvPr id="6" name="مستطيل 5">
            <a:extLst>
              <a:ext uri="{FF2B5EF4-FFF2-40B4-BE49-F238E27FC236}">
                <a16:creationId xmlns:a16="http://schemas.microsoft.com/office/drawing/2014/main" id="{ADA0693C-7524-4FEA-8E01-FDF55D752852}"/>
              </a:ext>
            </a:extLst>
          </p:cNvPr>
          <p:cNvSpPr/>
          <p:nvPr/>
        </p:nvSpPr>
        <p:spPr>
          <a:xfrm>
            <a:off x="8458200" y="4946904"/>
            <a:ext cx="572096" cy="256032"/>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a:p>
        </p:txBody>
      </p:sp>
    </p:spTree>
    <p:extLst>
      <p:ext uri="{BB962C8B-B14F-4D97-AF65-F5344CB8AC3E}">
        <p14:creationId xmlns:p14="http://schemas.microsoft.com/office/powerpoint/2010/main" val="3048456887"/>
      </p:ext>
    </p:extLst>
  </p:cSld>
  <p:clrMapOvr>
    <a:masterClrMapping/>
  </p:clrMapOvr>
  <p:transition spd="slow">
    <p:push dir="u"/>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60470C23-A769-484B-A9B7-99147B2059BB}"/>
              </a:ext>
            </a:extLst>
          </p:cNvPr>
          <p:cNvSpPr>
            <a:spLocks noGrp="1"/>
          </p:cNvSpPr>
          <p:nvPr>
            <p:ph type="title"/>
          </p:nvPr>
        </p:nvSpPr>
        <p:spPr/>
        <p:txBody>
          <a:bodyPr/>
          <a:lstStyle/>
          <a:p>
            <a:r>
              <a:rPr lang="ar-AE" dirty="0"/>
              <a:t>حجم</a:t>
            </a:r>
            <a:r>
              <a:rPr lang="ar-SA" dirty="0"/>
              <a:t> الصفحة</a:t>
            </a:r>
            <a:endParaRPr lang="ar-AE" dirty="0"/>
          </a:p>
        </p:txBody>
      </p:sp>
      <p:pic>
        <p:nvPicPr>
          <p:cNvPr id="5" name="عنصر نائب للمحتوى 4">
            <a:extLst>
              <a:ext uri="{FF2B5EF4-FFF2-40B4-BE49-F238E27FC236}">
                <a16:creationId xmlns:a16="http://schemas.microsoft.com/office/drawing/2014/main" id="{93143ADE-EF5C-4215-95BF-B16D54D86D3B}"/>
              </a:ext>
            </a:extLst>
          </p:cNvPr>
          <p:cNvPicPr>
            <a:picLocks noGrp="1" noChangeAspect="1"/>
          </p:cNvPicPr>
          <p:nvPr>
            <p:ph idx="1"/>
          </p:nvPr>
        </p:nvPicPr>
        <p:blipFill>
          <a:blip r:embed="rId2"/>
          <a:stretch>
            <a:fillRect/>
          </a:stretch>
        </p:blipFill>
        <p:spPr>
          <a:xfrm>
            <a:off x="0" y="1737360"/>
            <a:ext cx="9144000" cy="5120640"/>
          </a:xfrm>
        </p:spPr>
      </p:pic>
    </p:spTree>
    <p:extLst>
      <p:ext uri="{BB962C8B-B14F-4D97-AF65-F5344CB8AC3E}">
        <p14:creationId xmlns:p14="http://schemas.microsoft.com/office/powerpoint/2010/main" val="1171023548"/>
      </p:ext>
    </p:extLst>
  </p:cSld>
  <p:clrMapOvr>
    <a:masterClrMapping/>
  </p:clrMapOvr>
  <p:transition spd="slow">
    <p:push dir="u"/>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43AA337C-53AB-4930-9897-B22A8AF8C564}"/>
              </a:ext>
            </a:extLst>
          </p:cNvPr>
          <p:cNvSpPr>
            <a:spLocks noGrp="1"/>
          </p:cNvSpPr>
          <p:nvPr>
            <p:ph type="title"/>
          </p:nvPr>
        </p:nvSpPr>
        <p:spPr/>
        <p:txBody>
          <a:bodyPr/>
          <a:lstStyle/>
          <a:p>
            <a:r>
              <a:rPr lang="ar-AE" dirty="0"/>
              <a:t>الأعمدة</a:t>
            </a:r>
          </a:p>
        </p:txBody>
      </p:sp>
      <p:sp>
        <p:nvSpPr>
          <p:cNvPr id="3" name="عنصر نائب للمحتوى 2">
            <a:extLst>
              <a:ext uri="{FF2B5EF4-FFF2-40B4-BE49-F238E27FC236}">
                <a16:creationId xmlns:a16="http://schemas.microsoft.com/office/drawing/2014/main" id="{0A1DBFC4-D92B-4695-AA23-A791290020B8}"/>
              </a:ext>
            </a:extLst>
          </p:cNvPr>
          <p:cNvSpPr>
            <a:spLocks noGrp="1"/>
          </p:cNvSpPr>
          <p:nvPr>
            <p:ph idx="1"/>
          </p:nvPr>
        </p:nvSpPr>
        <p:spPr>
          <a:xfrm>
            <a:off x="219456" y="1417639"/>
            <a:ext cx="8759952" cy="1581910"/>
          </a:xfrm>
        </p:spPr>
        <p:txBody>
          <a:bodyPr/>
          <a:lstStyle/>
          <a:p>
            <a:r>
              <a:rPr lang="ar-AE" sz="2400" dirty="0"/>
              <a:t>يمّكنك من تقسيم النص في المستند إلى أعمدة، كما يمكنك اختيار عرض وتباعد الأعمدة أو استخدام أحد</a:t>
            </a:r>
            <a:r>
              <a:rPr lang="ar-SA" sz="2400" dirty="0"/>
              <a:t> </a:t>
            </a:r>
            <a:r>
              <a:rPr lang="ar-AE" sz="2400" dirty="0"/>
              <a:t>التنسيقات المحددة مسبًقا، وتستخدم الأمر أعمدة</a:t>
            </a:r>
            <a:r>
              <a:rPr lang="ar-SA" sz="2400" dirty="0"/>
              <a:t> (</a:t>
            </a:r>
            <a:r>
              <a:rPr lang="en-US" sz="2400" dirty="0"/>
              <a:t>Columns</a:t>
            </a:r>
            <a:r>
              <a:rPr lang="ar-SA" sz="2400" dirty="0"/>
              <a:t>)</a:t>
            </a:r>
            <a:r>
              <a:rPr lang="en-US" sz="2400" dirty="0"/>
              <a:t> </a:t>
            </a:r>
            <a:r>
              <a:rPr lang="ar-AE" sz="2400" dirty="0"/>
              <a:t>لتقسيم النص إلى عمودين أو أكثر. لتقسيم النص إلى عمودين، اتّبع الخطوات أدناه:</a:t>
            </a:r>
          </a:p>
        </p:txBody>
      </p:sp>
      <p:pic>
        <p:nvPicPr>
          <p:cNvPr id="5" name="صورة 4">
            <a:extLst>
              <a:ext uri="{FF2B5EF4-FFF2-40B4-BE49-F238E27FC236}">
                <a16:creationId xmlns:a16="http://schemas.microsoft.com/office/drawing/2014/main" id="{4B0DBCBB-5955-477F-9C7E-C75561C145D7}"/>
              </a:ext>
            </a:extLst>
          </p:cNvPr>
          <p:cNvPicPr>
            <a:picLocks noChangeAspect="1"/>
          </p:cNvPicPr>
          <p:nvPr/>
        </p:nvPicPr>
        <p:blipFill>
          <a:blip r:embed="rId2"/>
          <a:stretch>
            <a:fillRect/>
          </a:stretch>
        </p:blipFill>
        <p:spPr>
          <a:xfrm>
            <a:off x="0" y="2971207"/>
            <a:ext cx="9144000" cy="2707809"/>
          </a:xfrm>
          <a:prstGeom prst="rect">
            <a:avLst/>
          </a:prstGeom>
        </p:spPr>
      </p:pic>
    </p:spTree>
    <p:extLst>
      <p:ext uri="{BB962C8B-B14F-4D97-AF65-F5344CB8AC3E}">
        <p14:creationId xmlns:p14="http://schemas.microsoft.com/office/powerpoint/2010/main" val="964194607"/>
      </p:ext>
    </p:extLst>
  </p:cSld>
  <p:clrMapOvr>
    <a:masterClrMapping/>
  </p:clrMapOvr>
  <p:transition spd="slow">
    <p:push dir="u"/>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5D495B2E-4304-4B3C-8202-0F366EEBD697}"/>
              </a:ext>
            </a:extLst>
          </p:cNvPr>
          <p:cNvSpPr>
            <a:spLocks noGrp="1"/>
          </p:cNvSpPr>
          <p:nvPr>
            <p:ph type="title"/>
          </p:nvPr>
        </p:nvSpPr>
        <p:spPr/>
        <p:txBody>
          <a:bodyPr/>
          <a:lstStyle/>
          <a:p>
            <a:r>
              <a:rPr lang="ar-AE" dirty="0"/>
              <a:t>أرقام الأسطر</a:t>
            </a:r>
          </a:p>
        </p:txBody>
      </p:sp>
      <p:pic>
        <p:nvPicPr>
          <p:cNvPr id="13" name="عنصر نائب للمحتوى 12">
            <a:extLst>
              <a:ext uri="{FF2B5EF4-FFF2-40B4-BE49-F238E27FC236}">
                <a16:creationId xmlns:a16="http://schemas.microsoft.com/office/drawing/2014/main" id="{92BBFC12-0961-4FA4-A6A8-CCF82B479C7D}"/>
              </a:ext>
            </a:extLst>
          </p:cNvPr>
          <p:cNvPicPr>
            <a:picLocks noGrp="1" noChangeAspect="1"/>
          </p:cNvPicPr>
          <p:nvPr>
            <p:ph idx="1"/>
          </p:nvPr>
        </p:nvPicPr>
        <p:blipFill>
          <a:blip r:embed="rId2"/>
          <a:stretch>
            <a:fillRect/>
          </a:stretch>
        </p:blipFill>
        <p:spPr>
          <a:xfrm>
            <a:off x="136052" y="1595394"/>
            <a:ext cx="8871896" cy="3973302"/>
          </a:xfrm>
        </p:spPr>
      </p:pic>
    </p:spTree>
    <p:extLst>
      <p:ext uri="{BB962C8B-B14F-4D97-AF65-F5344CB8AC3E}">
        <p14:creationId xmlns:p14="http://schemas.microsoft.com/office/powerpoint/2010/main" val="1273994742"/>
      </p:ext>
    </p:extLst>
  </p:cSld>
  <p:clrMapOvr>
    <a:masterClrMapping/>
  </p:clrMapOvr>
  <p:transition spd="slow">
    <p:push dir="u"/>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9E2F7884-5F57-44DA-B711-9DFA9D46A552}"/>
              </a:ext>
            </a:extLst>
          </p:cNvPr>
          <p:cNvSpPr>
            <a:spLocks noGrp="1"/>
          </p:cNvSpPr>
          <p:nvPr>
            <p:ph type="title"/>
          </p:nvPr>
        </p:nvSpPr>
        <p:spPr/>
        <p:txBody>
          <a:bodyPr/>
          <a:lstStyle/>
          <a:p>
            <a:r>
              <a:rPr lang="ar-AE" dirty="0"/>
              <a:t>الواصلة</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92045BBB-3884-4F1E-BF8E-463BD054DFE2}"/>
              </a:ext>
            </a:extLst>
          </p:cNvPr>
          <p:cNvPicPr>
            <a:picLocks noGrp="1" noChangeAspect="1"/>
          </p:cNvPicPr>
          <p:nvPr>
            <p:ph idx="1"/>
          </p:nvPr>
        </p:nvPicPr>
        <p:blipFill>
          <a:blip r:embed="rId2"/>
          <a:stretch>
            <a:fillRect/>
          </a:stretch>
        </p:blipFill>
        <p:spPr>
          <a:xfrm>
            <a:off x="0" y="1417638"/>
            <a:ext cx="9144000" cy="5402909"/>
          </a:xfrm>
        </p:spPr>
      </p:pic>
    </p:spTree>
    <p:extLst>
      <p:ext uri="{BB962C8B-B14F-4D97-AF65-F5344CB8AC3E}">
        <p14:creationId xmlns:p14="http://schemas.microsoft.com/office/powerpoint/2010/main" val="3594302180"/>
      </p:ext>
    </p:extLst>
  </p:cSld>
  <p:clrMapOvr>
    <a:masterClrMapping/>
  </p:clrMapOvr>
  <p:transition spd="slow">
    <p:push dir="u"/>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81000"/>
            <a:ext cx="7772400" cy="609600"/>
          </a:xfrm>
        </p:spPr>
        <p:txBody>
          <a:bodyPr>
            <a:normAutofit/>
          </a:bodyPr>
          <a:lstStyle/>
          <a:p>
            <a:r>
              <a:rPr lang="ar-SA" sz="2800" dirty="0"/>
              <a:t>الفقرة</a:t>
            </a:r>
          </a:p>
        </p:txBody>
      </p:sp>
      <p:sp>
        <p:nvSpPr>
          <p:cNvPr id="3" name="Subtitle 2"/>
          <p:cNvSpPr>
            <a:spLocks noGrp="1"/>
          </p:cNvSpPr>
          <p:nvPr>
            <p:ph type="subTitle" idx="1"/>
          </p:nvPr>
        </p:nvSpPr>
        <p:spPr>
          <a:xfrm>
            <a:off x="571500" y="1947672"/>
            <a:ext cx="7772400" cy="4529328"/>
          </a:xfrm>
        </p:spPr>
        <p:txBody>
          <a:bodyPr>
            <a:normAutofit/>
          </a:bodyPr>
          <a:lstStyle/>
          <a:p>
            <a:r>
              <a:rPr lang="ar-JO" dirty="0"/>
              <a:t>تشبه هذه المجموعة مجموعة الفقرة الموجودة في </a:t>
            </a:r>
            <a:r>
              <a:rPr lang="ar-JO" dirty="0" err="1"/>
              <a:t>تبويبة</a:t>
            </a:r>
            <a:r>
              <a:rPr lang="ar-JO" dirty="0"/>
              <a:t> الشريط الرئيسي إلا أنها تحتوي على خيارات اقل.</a:t>
            </a:r>
          </a:p>
          <a:p>
            <a:endParaRPr lang="ar-JO" dirty="0"/>
          </a:p>
          <a:p>
            <a:endParaRPr lang="ar-JO" dirty="0"/>
          </a:p>
          <a:p>
            <a:pPr marL="0" indent="0">
              <a:buNone/>
            </a:pPr>
            <a:endParaRPr lang="ar-SA" dirty="0"/>
          </a:p>
          <a:p>
            <a:pPr marL="0" indent="0">
              <a:buNone/>
            </a:pPr>
            <a:endParaRPr lang="ar-SA" dirty="0"/>
          </a:p>
          <a:p>
            <a:pPr marL="0" indent="0">
              <a:buNone/>
            </a:pPr>
            <a:endParaRPr lang="ar-JO" dirty="0"/>
          </a:p>
          <a:p>
            <a:r>
              <a:rPr lang="ar-JO" dirty="0"/>
              <a:t>تتحكم هذه الأوامر بالمسافة البادئة أو التباعد الخاص بالفقرة. ويفتح زر الخيار هذا  مربع حوار الفقرة الذي يتيح تحكما أفضل بالتباعد بين الفقرات.</a:t>
            </a:r>
          </a:p>
          <a:p>
            <a:endParaRPr lang="ar-SA" dirty="0"/>
          </a:p>
        </p:txBody>
      </p:sp>
      <p:sp>
        <p:nvSpPr>
          <p:cNvPr id="5" name="Title 1">
            <a:extLst>
              <a:ext uri="{FF2B5EF4-FFF2-40B4-BE49-F238E27FC236}">
                <a16:creationId xmlns:a16="http://schemas.microsoft.com/office/drawing/2014/main" id="{9DC3462A-EC54-4EEE-B9C2-FB63BA6AFBA7}"/>
              </a:ext>
            </a:extLst>
          </p:cNvPr>
          <p:cNvSpPr txBox="1">
            <a:spLocks/>
          </p:cNvSpPr>
          <p:nvPr/>
        </p:nvSpPr>
        <p:spPr>
          <a:xfrm>
            <a:off x="685800" y="1107758"/>
            <a:ext cx="7772400" cy="609601"/>
          </a:xfrm>
          <a:prstGeom prst="rect">
            <a:avLst/>
          </a:prstGeom>
        </p:spPr>
        <p:txBody>
          <a:bodyPr vert="horz" anchor="b">
            <a:noAutofit/>
            <a:scene3d>
              <a:camera prst="orthographicFront"/>
              <a:lightRig rig="soft" dir="t"/>
            </a:scene3d>
            <a:sp3d prstMaterial="softEdge">
              <a:bevelT w="25400" h="25400"/>
            </a:sp3d>
          </a:bodyPr>
          <a:lstStyle>
            <a:defPPr>
              <a:defRPr lang="en-US"/>
            </a:defPPr>
            <a:lvl1pPr marR="0" lvl="0" indent="0" algn="r" defTabSz="914400" rtl="1" fontAlgn="auto">
              <a:lnSpc>
                <a:spcPct val="100000"/>
              </a:lnSpc>
              <a:spcBef>
                <a:spcPct val="0"/>
              </a:spcBef>
              <a:spcAft>
                <a:spcPts val="0"/>
              </a:spcAft>
              <a:buClrTx/>
              <a:buSzTx/>
              <a:buFontTx/>
              <a:buNone/>
              <a:tabLst/>
              <a:defRPr kumimoji="0" sz="2400" b="1" i="0" u="sng" strike="noStrike" cap="none" spc="0" normalizeH="0" baseline="0">
                <a:ln>
                  <a:noFill/>
                </a:ln>
                <a:solidFill>
                  <a:prstClr val="black">
                    <a:lumMod val="85000"/>
                    <a:lumOff val="15000"/>
                  </a:prstClr>
                </a:solidFill>
                <a:effectLst>
                  <a:outerShdw blurRad="31750" dist="25400" dir="5400000" algn="tl" rotWithShape="0">
                    <a:srgbClr val="000000">
                      <a:alpha val="25000"/>
                    </a:srgbClr>
                  </a:outerShdw>
                </a:effectLst>
                <a:uLnTx/>
                <a:uFillTx/>
                <a:latin typeface="Calibri"/>
                <a:cs typeface="Times New Roman" panose="02020603050405020304" pitchFamily="18" charset="0"/>
              </a:defRPr>
            </a:lvl1pPr>
          </a:lstStyle>
          <a:p>
            <a:pPr lvl="0"/>
            <a:r>
              <a:rPr lang="ar-JO" dirty="0"/>
              <a:t>أوامر الفقرة</a:t>
            </a:r>
            <a:endParaRPr lang="ar-SA" dirty="0"/>
          </a:p>
        </p:txBody>
      </p:sp>
      <p:pic>
        <p:nvPicPr>
          <p:cNvPr id="7" name="صورة 6" descr="صورة تحتوي على منضدة&#10;&#10;تم إنشاء الوصف تلقائياً">
            <a:extLst>
              <a:ext uri="{FF2B5EF4-FFF2-40B4-BE49-F238E27FC236}">
                <a16:creationId xmlns:a16="http://schemas.microsoft.com/office/drawing/2014/main" id="{79201DD0-D61F-4E2D-B45A-CF72FBCDD3C4}"/>
              </a:ext>
            </a:extLst>
          </p:cNvPr>
          <p:cNvPicPr>
            <a:picLocks noChangeAspect="1"/>
          </p:cNvPicPr>
          <p:nvPr/>
        </p:nvPicPr>
        <p:blipFill>
          <a:blip r:embed="rId2"/>
          <a:stretch>
            <a:fillRect/>
          </a:stretch>
        </p:blipFill>
        <p:spPr>
          <a:xfrm>
            <a:off x="2324601" y="3099722"/>
            <a:ext cx="4494797" cy="1508854"/>
          </a:xfrm>
          <a:prstGeom prst="rect">
            <a:avLst/>
          </a:prstGeom>
        </p:spPr>
      </p:pic>
    </p:spTree>
    <p:extLst>
      <p:ext uri="{BB962C8B-B14F-4D97-AF65-F5344CB8AC3E}">
        <p14:creationId xmlns:p14="http://schemas.microsoft.com/office/powerpoint/2010/main" val="3137678642"/>
      </p:ext>
    </p:extLst>
  </p:cSld>
  <p:clrMapOvr>
    <a:masterClrMapping/>
  </p:clrMapOvr>
  <p:transition spd="slow">
    <p:push dir="u"/>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1855" y="614107"/>
            <a:ext cx="7772400" cy="762000"/>
          </a:xfrm>
        </p:spPr>
        <p:txBody>
          <a:bodyPr>
            <a:normAutofit/>
          </a:bodyPr>
          <a:lstStyle/>
          <a:p>
            <a:r>
              <a:rPr lang="ar-JO" sz="2800" dirty="0"/>
              <a:t>الترتيب</a:t>
            </a:r>
            <a:endParaRPr lang="ar-SA" sz="2800" dirty="0"/>
          </a:p>
        </p:txBody>
      </p:sp>
      <p:sp>
        <p:nvSpPr>
          <p:cNvPr id="3" name="Subtitle 2"/>
          <p:cNvSpPr>
            <a:spLocks noGrp="1"/>
          </p:cNvSpPr>
          <p:nvPr>
            <p:ph type="subTitle" idx="1"/>
          </p:nvPr>
        </p:nvSpPr>
        <p:spPr>
          <a:xfrm>
            <a:off x="265176" y="1828800"/>
            <a:ext cx="8531352" cy="4636008"/>
          </a:xfrm>
        </p:spPr>
        <p:txBody>
          <a:bodyPr>
            <a:normAutofit/>
          </a:bodyPr>
          <a:lstStyle/>
          <a:p>
            <a:pPr algn="just"/>
            <a:r>
              <a:rPr lang="ar-JO" dirty="0"/>
              <a:t>تسمح لنا المجموعة الأخيرة بترتيب العناصر على الصفحة.</a:t>
            </a:r>
          </a:p>
          <a:p>
            <a:pPr algn="just"/>
            <a:endParaRPr lang="ar-SA" dirty="0"/>
          </a:p>
          <a:p>
            <a:pPr algn="just"/>
            <a:endParaRPr lang="ar-SA" dirty="0"/>
          </a:p>
          <a:p>
            <a:pPr algn="just"/>
            <a:endParaRPr lang="ar-JO" dirty="0"/>
          </a:p>
          <a:p>
            <a:pPr algn="just"/>
            <a:endParaRPr lang="ar-JO" dirty="0"/>
          </a:p>
          <a:p>
            <a:pPr algn="just"/>
            <a:endParaRPr lang="ar-JO" dirty="0"/>
          </a:p>
          <a:p>
            <a:pPr algn="just"/>
            <a:r>
              <a:rPr lang="ar-JO" dirty="0"/>
              <a:t>ونعني بالعناصر الصور والقصاصات الفنية </a:t>
            </a:r>
            <a:r>
              <a:rPr lang="ar-JO" dirty="0" err="1"/>
              <a:t>و</a:t>
            </a:r>
            <a:r>
              <a:rPr lang="ar-JO" dirty="0"/>
              <a:t> </a:t>
            </a:r>
            <a:r>
              <a:rPr lang="en-US" dirty="0"/>
              <a:t>WordArt</a:t>
            </a:r>
            <a:r>
              <a:rPr lang="ar-JO" dirty="0"/>
              <a:t> وصناديق النص... وأي شيء تقريبا ماعدا النص الاعتيادي.</a:t>
            </a:r>
            <a:endParaRPr lang="ar-SA" dirty="0"/>
          </a:p>
          <a:p>
            <a:pPr algn="just"/>
            <a:r>
              <a:rPr lang="ar-JO" dirty="0"/>
              <a:t> ويفتح جزء التحديد جزء جديدا داخل إطار معالج النصوص "وورد" ويسمح لك بتحديد أو إظهار أو إخفاء العناصر في المستند. </a:t>
            </a:r>
            <a:endParaRPr lang="en-US" dirty="0"/>
          </a:p>
          <a:p>
            <a:pPr algn="just"/>
            <a:endParaRPr lang="ar-SA" dirty="0"/>
          </a:p>
        </p:txBody>
      </p:sp>
      <p:pic>
        <p:nvPicPr>
          <p:cNvPr id="7" name="صورة 6">
            <a:extLst>
              <a:ext uri="{FF2B5EF4-FFF2-40B4-BE49-F238E27FC236}">
                <a16:creationId xmlns:a16="http://schemas.microsoft.com/office/drawing/2014/main" id="{C4A25879-FEDB-4F17-8C8E-0F5443D72177}"/>
              </a:ext>
            </a:extLst>
          </p:cNvPr>
          <p:cNvPicPr>
            <a:picLocks noChangeAspect="1"/>
          </p:cNvPicPr>
          <p:nvPr/>
        </p:nvPicPr>
        <p:blipFill>
          <a:blip r:embed="rId2"/>
          <a:stretch>
            <a:fillRect/>
          </a:stretch>
        </p:blipFill>
        <p:spPr>
          <a:xfrm>
            <a:off x="2108662" y="2600509"/>
            <a:ext cx="5206538" cy="1573727"/>
          </a:xfrm>
          <a:prstGeom prst="rect">
            <a:avLst/>
          </a:prstGeom>
        </p:spPr>
      </p:pic>
    </p:spTree>
    <p:extLst>
      <p:ext uri="{BB962C8B-B14F-4D97-AF65-F5344CB8AC3E}">
        <p14:creationId xmlns:p14="http://schemas.microsoft.com/office/powerpoint/2010/main" val="2027291509"/>
      </p:ext>
    </p:extLst>
  </p:cSld>
  <p:clrMapOvr>
    <a:masterClrMapping/>
  </p:clrMapOvr>
  <p:transition spd="slow">
    <p:push dir="u"/>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C2B5C171-5185-4249-8F1C-336FA2D25669}"/>
              </a:ext>
            </a:extLst>
          </p:cNvPr>
          <p:cNvSpPr>
            <a:spLocks noGrp="1"/>
          </p:cNvSpPr>
          <p:nvPr>
            <p:ph type="title"/>
          </p:nvPr>
        </p:nvSpPr>
        <p:spPr/>
        <p:txBody>
          <a:bodyPr/>
          <a:lstStyle/>
          <a:p>
            <a:r>
              <a:rPr lang="ar-AE" dirty="0"/>
              <a:t>علامة التبويب "مراجع"</a:t>
            </a:r>
          </a:p>
        </p:txBody>
      </p:sp>
      <p:pic>
        <p:nvPicPr>
          <p:cNvPr id="5" name="عنصر نائب للمحتوى 4">
            <a:extLst>
              <a:ext uri="{FF2B5EF4-FFF2-40B4-BE49-F238E27FC236}">
                <a16:creationId xmlns:a16="http://schemas.microsoft.com/office/drawing/2014/main" id="{6BCD2F0B-4B02-427C-AD70-5DC83D82233B}"/>
              </a:ext>
            </a:extLst>
          </p:cNvPr>
          <p:cNvPicPr>
            <a:picLocks noGrp="1" noChangeAspect="1"/>
          </p:cNvPicPr>
          <p:nvPr>
            <p:ph idx="1"/>
          </p:nvPr>
        </p:nvPicPr>
        <p:blipFill>
          <a:blip r:embed="rId2"/>
          <a:stretch>
            <a:fillRect/>
          </a:stretch>
        </p:blipFill>
        <p:spPr>
          <a:xfrm>
            <a:off x="64007" y="1590820"/>
            <a:ext cx="9015985" cy="4078460"/>
          </a:xfrm>
        </p:spPr>
      </p:pic>
    </p:spTree>
    <p:extLst>
      <p:ext uri="{BB962C8B-B14F-4D97-AF65-F5344CB8AC3E}">
        <p14:creationId xmlns:p14="http://schemas.microsoft.com/office/powerpoint/2010/main" val="3942307404"/>
      </p:ext>
    </p:extLst>
  </p:cSld>
  <p:clrMapOvr>
    <a:masterClrMapping/>
  </p:clrMapOvr>
  <p:transition spd="slow">
    <p:push dir="u"/>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4CC8FE62-EEED-4229-987D-5781729EB7D6}"/>
              </a:ext>
            </a:extLst>
          </p:cNvPr>
          <p:cNvSpPr>
            <a:spLocks noGrp="1"/>
          </p:cNvSpPr>
          <p:nvPr>
            <p:ph type="title"/>
          </p:nvPr>
        </p:nvSpPr>
        <p:spPr>
          <a:xfrm>
            <a:off x="457200" y="9462"/>
            <a:ext cx="8229600" cy="868362"/>
          </a:xfrm>
        </p:spPr>
        <p:txBody>
          <a:bodyPr/>
          <a:lstStyle/>
          <a:p>
            <a:r>
              <a:rPr lang="ar-AE" dirty="0"/>
              <a:t>مجموعة "جدول المحتويات"</a:t>
            </a:r>
          </a:p>
        </p:txBody>
      </p:sp>
      <p:pic>
        <p:nvPicPr>
          <p:cNvPr id="5" name="عنصر نائب للمحتوى 4">
            <a:extLst>
              <a:ext uri="{FF2B5EF4-FFF2-40B4-BE49-F238E27FC236}">
                <a16:creationId xmlns:a16="http://schemas.microsoft.com/office/drawing/2014/main" id="{3743332D-B739-4B5B-8C26-230D9223AB8E}"/>
              </a:ext>
            </a:extLst>
          </p:cNvPr>
          <p:cNvPicPr>
            <a:picLocks noGrp="1" noChangeAspect="1"/>
          </p:cNvPicPr>
          <p:nvPr>
            <p:ph idx="1"/>
          </p:nvPr>
        </p:nvPicPr>
        <p:blipFill>
          <a:blip r:embed="rId2"/>
          <a:stretch>
            <a:fillRect/>
          </a:stretch>
        </p:blipFill>
        <p:spPr>
          <a:xfrm>
            <a:off x="0" y="1047947"/>
            <a:ext cx="9144000" cy="5826753"/>
          </a:xfrm>
        </p:spPr>
      </p:pic>
    </p:spTree>
    <p:extLst>
      <p:ext uri="{BB962C8B-B14F-4D97-AF65-F5344CB8AC3E}">
        <p14:creationId xmlns:p14="http://schemas.microsoft.com/office/powerpoint/2010/main" val="2633724331"/>
      </p:ext>
    </p:extLst>
  </p:cSld>
  <p:clrMapOvr>
    <a:masterClrMapping/>
  </p:clrMapOvr>
  <p:transition spd="slow">
    <p:push dir="u"/>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EEC93D54-D4F9-43E4-8068-30E813AEB4CB}"/>
              </a:ext>
            </a:extLst>
          </p:cNvPr>
          <p:cNvSpPr>
            <a:spLocks noGrp="1"/>
          </p:cNvSpPr>
          <p:nvPr>
            <p:ph type="title"/>
          </p:nvPr>
        </p:nvSpPr>
        <p:spPr/>
        <p:txBody>
          <a:bodyPr/>
          <a:lstStyle/>
          <a:p>
            <a:r>
              <a:rPr lang="ar-AE" dirty="0"/>
              <a:t>جدول المحتويات</a:t>
            </a:r>
          </a:p>
        </p:txBody>
      </p:sp>
      <p:pic>
        <p:nvPicPr>
          <p:cNvPr id="5" name="عنصر نائب للمحتوى 4" descr="صورة تحتوي على منضدة&#10;&#10;تم إنشاء الوصف تلقائياً">
            <a:extLst>
              <a:ext uri="{FF2B5EF4-FFF2-40B4-BE49-F238E27FC236}">
                <a16:creationId xmlns:a16="http://schemas.microsoft.com/office/drawing/2014/main" id="{25B23F15-804B-4384-804D-0AA08750F118}"/>
              </a:ext>
            </a:extLst>
          </p:cNvPr>
          <p:cNvPicPr>
            <a:picLocks noGrp="1" noChangeAspect="1"/>
          </p:cNvPicPr>
          <p:nvPr>
            <p:ph idx="1"/>
          </p:nvPr>
        </p:nvPicPr>
        <p:blipFill>
          <a:blip r:embed="rId2"/>
          <a:stretch>
            <a:fillRect/>
          </a:stretch>
        </p:blipFill>
        <p:spPr>
          <a:xfrm>
            <a:off x="27431" y="1457088"/>
            <a:ext cx="9113979" cy="4367640"/>
          </a:xfrm>
        </p:spPr>
      </p:pic>
    </p:spTree>
    <p:extLst>
      <p:ext uri="{BB962C8B-B14F-4D97-AF65-F5344CB8AC3E}">
        <p14:creationId xmlns:p14="http://schemas.microsoft.com/office/powerpoint/2010/main" val="414837199"/>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90728"/>
            <a:ext cx="7772400" cy="1219200"/>
          </a:xfrm>
        </p:spPr>
        <p:txBody>
          <a:bodyPr>
            <a:normAutofit/>
          </a:bodyPr>
          <a:lstStyle/>
          <a:p>
            <a:pPr algn="ctr"/>
            <a:r>
              <a:rPr lang="ar-JO" sz="3200" dirty="0"/>
              <a:t>الحصول على تعليمات في برنامج معالج النصوص "وورد"</a:t>
            </a:r>
            <a:endParaRPr lang="ar-SA" sz="3200" dirty="0"/>
          </a:p>
        </p:txBody>
      </p:sp>
      <p:sp>
        <p:nvSpPr>
          <p:cNvPr id="3" name="Subtitle 2"/>
          <p:cNvSpPr>
            <a:spLocks noGrp="1"/>
          </p:cNvSpPr>
          <p:nvPr>
            <p:ph type="subTitle" idx="1"/>
          </p:nvPr>
        </p:nvSpPr>
        <p:spPr>
          <a:xfrm>
            <a:off x="685800" y="2038350"/>
            <a:ext cx="7772400" cy="44196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90000"/>
              </a:lnSpc>
              <a:buFont typeface="Arial" pitchFamily="34" charset="0"/>
              <a:buChar char="•"/>
            </a:pPr>
            <a:r>
              <a:rPr lang="ar-JO" sz="2700" dirty="0">
                <a:solidFill>
                  <a:schemeClr val="tx1"/>
                </a:solidFill>
              </a:rPr>
              <a:t>بغض النظر عن عدد الكتب التي تقرؤها أو الدورات التي تشترك فيها فإنه من المستحيل تذكر كل شيء.</a:t>
            </a:r>
            <a:endParaRPr lang="ar-SA" sz="2700" dirty="0">
              <a:solidFill>
                <a:schemeClr val="tx1"/>
              </a:solidFill>
            </a:endParaRPr>
          </a:p>
          <a:p>
            <a:pPr algn="r">
              <a:lnSpc>
                <a:spcPct val="90000"/>
              </a:lnSpc>
              <a:buFont typeface="Arial" pitchFamily="34" charset="0"/>
              <a:buChar char="•"/>
            </a:pPr>
            <a:endParaRPr lang="ar-SA" sz="2700" dirty="0">
              <a:solidFill>
                <a:schemeClr val="tx1"/>
              </a:solidFill>
            </a:endParaRPr>
          </a:p>
          <a:p>
            <a:pPr algn="r">
              <a:lnSpc>
                <a:spcPct val="90000"/>
              </a:lnSpc>
              <a:buFont typeface="Arial" pitchFamily="34" charset="0"/>
              <a:buChar char="•"/>
            </a:pPr>
            <a:r>
              <a:rPr lang="ar-JO" sz="2700" dirty="0">
                <a:solidFill>
                  <a:schemeClr val="tx1"/>
                </a:solidFill>
              </a:rPr>
              <a:t> ولحسن الحظ، فإن برنامج معالج النصوص "وورد" مزود بملفات تعليمات بحيث يمكنك العثور على إجابات لأسئلتك. </a:t>
            </a:r>
            <a:endParaRPr lang="ar-SA" sz="2700" dirty="0">
              <a:solidFill>
                <a:schemeClr val="tx1"/>
              </a:solidFill>
            </a:endParaRPr>
          </a:p>
        </p:txBody>
      </p:sp>
    </p:spTree>
  </p:cSld>
  <p:clrMapOvr>
    <a:masterClrMapping/>
  </p:clrMapOvr>
  <p:transition spd="slow">
    <p:push dir="u"/>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F1FA46E0-5FEA-49C1-95B7-981DECB5B029}"/>
              </a:ext>
            </a:extLst>
          </p:cNvPr>
          <p:cNvSpPr>
            <a:spLocks noGrp="1"/>
          </p:cNvSpPr>
          <p:nvPr>
            <p:ph type="title"/>
          </p:nvPr>
        </p:nvSpPr>
        <p:spPr/>
        <p:txBody>
          <a:bodyPr/>
          <a:lstStyle/>
          <a:p>
            <a:r>
              <a:rPr lang="ar-AE" dirty="0"/>
              <a:t>تحديث جدول المحتويات</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E3391BF3-A16A-482D-9D25-861913DD1EAD}"/>
              </a:ext>
            </a:extLst>
          </p:cNvPr>
          <p:cNvPicPr>
            <a:picLocks noGrp="1" noChangeAspect="1"/>
          </p:cNvPicPr>
          <p:nvPr>
            <p:ph idx="1"/>
          </p:nvPr>
        </p:nvPicPr>
        <p:blipFill>
          <a:blip r:embed="rId2"/>
          <a:stretch>
            <a:fillRect/>
          </a:stretch>
        </p:blipFill>
        <p:spPr>
          <a:xfrm>
            <a:off x="83814" y="1736291"/>
            <a:ext cx="8976371" cy="3385418"/>
          </a:xfrm>
        </p:spPr>
      </p:pic>
    </p:spTree>
    <p:extLst>
      <p:ext uri="{BB962C8B-B14F-4D97-AF65-F5344CB8AC3E}">
        <p14:creationId xmlns:p14="http://schemas.microsoft.com/office/powerpoint/2010/main" val="1244447107"/>
      </p:ext>
    </p:extLst>
  </p:cSld>
  <p:clrMapOvr>
    <a:masterClrMapping/>
  </p:clrMapOvr>
  <p:transition spd="slow">
    <p:push dir="u"/>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F1FA46E0-5FEA-49C1-95B7-981DECB5B029}"/>
              </a:ext>
            </a:extLst>
          </p:cNvPr>
          <p:cNvSpPr>
            <a:spLocks noGrp="1"/>
          </p:cNvSpPr>
          <p:nvPr>
            <p:ph type="title"/>
          </p:nvPr>
        </p:nvSpPr>
        <p:spPr>
          <a:xfrm>
            <a:off x="457200" y="51809"/>
            <a:ext cx="8229600" cy="1143000"/>
          </a:xfrm>
        </p:spPr>
        <p:txBody>
          <a:bodyPr/>
          <a:lstStyle/>
          <a:p>
            <a:r>
              <a:rPr lang="ar-AE" dirty="0"/>
              <a:t>تحديث جدول المحتويات</a:t>
            </a:r>
          </a:p>
        </p:txBody>
      </p:sp>
      <p:pic>
        <p:nvPicPr>
          <p:cNvPr id="7" name="عنصر نائب للمحتوى 6" descr="صورة تحتوي على منضدة&#10;&#10;تم إنشاء الوصف تلقائياً">
            <a:extLst>
              <a:ext uri="{FF2B5EF4-FFF2-40B4-BE49-F238E27FC236}">
                <a16:creationId xmlns:a16="http://schemas.microsoft.com/office/drawing/2014/main" id="{535D58C2-1E10-47D7-BE94-FE79427E16A3}"/>
              </a:ext>
            </a:extLst>
          </p:cNvPr>
          <p:cNvPicPr>
            <a:picLocks noGrp="1" noChangeAspect="1"/>
          </p:cNvPicPr>
          <p:nvPr>
            <p:ph idx="1"/>
          </p:nvPr>
        </p:nvPicPr>
        <p:blipFill>
          <a:blip r:embed="rId2"/>
          <a:stretch>
            <a:fillRect/>
          </a:stretch>
        </p:blipFill>
        <p:spPr>
          <a:xfrm>
            <a:off x="0" y="1291087"/>
            <a:ext cx="9144000" cy="4943604"/>
          </a:xfrm>
        </p:spPr>
      </p:pic>
    </p:spTree>
    <p:extLst>
      <p:ext uri="{BB962C8B-B14F-4D97-AF65-F5344CB8AC3E}">
        <p14:creationId xmlns:p14="http://schemas.microsoft.com/office/powerpoint/2010/main" val="3726420759"/>
      </p:ext>
    </p:extLst>
  </p:cSld>
  <p:clrMapOvr>
    <a:masterClrMapping/>
  </p:clrMapOvr>
  <p:transition spd="slow">
    <p:push dir="u"/>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487EE3E4-4BE3-4285-A5E6-9C3E8CF87505}"/>
              </a:ext>
            </a:extLst>
          </p:cNvPr>
          <p:cNvSpPr>
            <a:spLocks noGrp="1"/>
          </p:cNvSpPr>
          <p:nvPr>
            <p:ph type="title"/>
          </p:nvPr>
        </p:nvSpPr>
        <p:spPr>
          <a:xfrm>
            <a:off x="396551" y="138729"/>
            <a:ext cx="8229600" cy="490472"/>
          </a:xfrm>
        </p:spPr>
        <p:txBody>
          <a:bodyPr/>
          <a:lstStyle/>
          <a:p>
            <a:r>
              <a:rPr lang="ar-AE" dirty="0"/>
              <a:t>حذف جدول المحتويات</a:t>
            </a:r>
          </a:p>
        </p:txBody>
      </p:sp>
      <p:pic>
        <p:nvPicPr>
          <p:cNvPr id="5" name="عنصر نائب للمحتوى 4" descr="صورة تحتوي على منضدة&#10;&#10;تم إنشاء الوصف تلقائياً">
            <a:extLst>
              <a:ext uri="{FF2B5EF4-FFF2-40B4-BE49-F238E27FC236}">
                <a16:creationId xmlns:a16="http://schemas.microsoft.com/office/drawing/2014/main" id="{500879C9-48F0-4C6E-B63B-614FFED190EC}"/>
              </a:ext>
            </a:extLst>
          </p:cNvPr>
          <p:cNvPicPr>
            <a:picLocks noGrp="1" noChangeAspect="1"/>
          </p:cNvPicPr>
          <p:nvPr>
            <p:ph idx="1"/>
          </p:nvPr>
        </p:nvPicPr>
        <p:blipFill>
          <a:blip r:embed="rId2"/>
          <a:stretch>
            <a:fillRect/>
          </a:stretch>
        </p:blipFill>
        <p:spPr>
          <a:xfrm>
            <a:off x="793102" y="861813"/>
            <a:ext cx="8350898" cy="5996187"/>
          </a:xfrm>
        </p:spPr>
      </p:pic>
    </p:spTree>
    <p:extLst>
      <p:ext uri="{BB962C8B-B14F-4D97-AF65-F5344CB8AC3E}">
        <p14:creationId xmlns:p14="http://schemas.microsoft.com/office/powerpoint/2010/main" val="1759631251"/>
      </p:ext>
    </p:extLst>
  </p:cSld>
  <p:clrMapOvr>
    <a:masterClrMapping/>
  </p:clrMapOvr>
  <p:transition spd="slow">
    <p:push dir="u"/>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267474D0-3E6D-4373-9B52-164354C7A3B1}"/>
              </a:ext>
            </a:extLst>
          </p:cNvPr>
          <p:cNvSpPr>
            <a:spLocks noGrp="1"/>
          </p:cNvSpPr>
          <p:nvPr>
            <p:ph type="title"/>
          </p:nvPr>
        </p:nvSpPr>
        <p:spPr/>
        <p:txBody>
          <a:bodyPr/>
          <a:lstStyle/>
          <a:p>
            <a:r>
              <a:rPr lang="ar-AE" dirty="0"/>
              <a:t>إدراج حواشي سفلية وحذفها</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B77EAF1E-D35C-4B06-A8A7-DB729010438C}"/>
              </a:ext>
            </a:extLst>
          </p:cNvPr>
          <p:cNvPicPr>
            <a:picLocks noGrp="1" noChangeAspect="1"/>
          </p:cNvPicPr>
          <p:nvPr>
            <p:ph idx="1"/>
          </p:nvPr>
        </p:nvPicPr>
        <p:blipFill>
          <a:blip r:embed="rId2"/>
          <a:stretch>
            <a:fillRect/>
          </a:stretch>
        </p:blipFill>
        <p:spPr>
          <a:xfrm>
            <a:off x="0" y="1746504"/>
            <a:ext cx="9144000" cy="5111496"/>
          </a:xfrm>
        </p:spPr>
      </p:pic>
    </p:spTree>
    <p:extLst>
      <p:ext uri="{BB962C8B-B14F-4D97-AF65-F5344CB8AC3E}">
        <p14:creationId xmlns:p14="http://schemas.microsoft.com/office/powerpoint/2010/main" val="3534626511"/>
      </p:ext>
    </p:extLst>
  </p:cSld>
  <p:clrMapOvr>
    <a:masterClrMapping/>
  </p:clrMapOvr>
  <p:transition spd="slow">
    <p:push dir="u"/>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267474D0-3E6D-4373-9B52-164354C7A3B1}"/>
              </a:ext>
            </a:extLst>
          </p:cNvPr>
          <p:cNvSpPr>
            <a:spLocks noGrp="1"/>
          </p:cNvSpPr>
          <p:nvPr>
            <p:ph type="title"/>
          </p:nvPr>
        </p:nvSpPr>
        <p:spPr/>
        <p:txBody>
          <a:bodyPr/>
          <a:lstStyle/>
          <a:p>
            <a:r>
              <a:rPr lang="ar-AE" dirty="0"/>
              <a:t>إدراج حواشي سفلية وحذفها</a:t>
            </a:r>
          </a:p>
        </p:txBody>
      </p:sp>
      <p:pic>
        <p:nvPicPr>
          <p:cNvPr id="7" name="عنصر نائب للمحتوى 6" descr="صورة تحتوي على نص&#10;&#10;تم إنشاء الوصف تلقائياً">
            <a:extLst>
              <a:ext uri="{FF2B5EF4-FFF2-40B4-BE49-F238E27FC236}">
                <a16:creationId xmlns:a16="http://schemas.microsoft.com/office/drawing/2014/main" id="{288B9657-3D4D-4541-8CC6-72672E78A466}"/>
              </a:ext>
            </a:extLst>
          </p:cNvPr>
          <p:cNvPicPr>
            <a:picLocks noGrp="1" noChangeAspect="1"/>
          </p:cNvPicPr>
          <p:nvPr>
            <p:ph idx="1"/>
          </p:nvPr>
        </p:nvPicPr>
        <p:blipFill>
          <a:blip r:embed="rId2"/>
          <a:stretch>
            <a:fillRect/>
          </a:stretch>
        </p:blipFill>
        <p:spPr>
          <a:xfrm>
            <a:off x="67875" y="2378752"/>
            <a:ext cx="9008250" cy="2769320"/>
          </a:xfrm>
        </p:spPr>
      </p:pic>
    </p:spTree>
    <p:extLst>
      <p:ext uri="{BB962C8B-B14F-4D97-AF65-F5344CB8AC3E}">
        <p14:creationId xmlns:p14="http://schemas.microsoft.com/office/powerpoint/2010/main" val="2760703163"/>
      </p:ext>
    </p:extLst>
  </p:cSld>
  <p:clrMapOvr>
    <a:masterClrMapping/>
  </p:clrMapOvr>
  <p:transition spd="slow">
    <p:push dir="u"/>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90DDBD10-EC3B-4599-A5EE-6BBFECFFF7F2}"/>
              </a:ext>
            </a:extLst>
          </p:cNvPr>
          <p:cNvSpPr>
            <a:spLocks noGrp="1"/>
          </p:cNvSpPr>
          <p:nvPr>
            <p:ph type="title"/>
          </p:nvPr>
        </p:nvSpPr>
        <p:spPr/>
        <p:txBody>
          <a:bodyPr/>
          <a:lstStyle/>
          <a:p>
            <a:r>
              <a:rPr lang="ar-AE" dirty="0"/>
              <a:t>علامة التبويب "مراجعة"</a:t>
            </a:r>
          </a:p>
        </p:txBody>
      </p:sp>
      <p:sp>
        <p:nvSpPr>
          <p:cNvPr id="3" name="عنصر نائب للمحتوى 2">
            <a:extLst>
              <a:ext uri="{FF2B5EF4-FFF2-40B4-BE49-F238E27FC236}">
                <a16:creationId xmlns:a16="http://schemas.microsoft.com/office/drawing/2014/main" id="{D1AA8BD3-A609-441B-A24E-368F0DDE6A5F}"/>
              </a:ext>
            </a:extLst>
          </p:cNvPr>
          <p:cNvSpPr>
            <a:spLocks noGrp="1"/>
          </p:cNvSpPr>
          <p:nvPr>
            <p:ph idx="1"/>
          </p:nvPr>
        </p:nvSpPr>
        <p:spPr>
          <a:xfrm>
            <a:off x="137160" y="1417638"/>
            <a:ext cx="8732520" cy="4818570"/>
          </a:xfrm>
        </p:spPr>
        <p:txBody>
          <a:bodyPr/>
          <a:lstStyle/>
          <a:p>
            <a:r>
              <a:rPr lang="ar-AE" dirty="0"/>
              <a:t>تحتوي علامة التبويب "مراجعة" على بعض الأوامر المهمة لجعل المستند خاليًا من الأخطاء. على سبيل</a:t>
            </a:r>
            <a:r>
              <a:rPr lang="ar-SA" dirty="0"/>
              <a:t> </a:t>
            </a:r>
            <a:r>
              <a:rPr lang="ar-AE" dirty="0"/>
              <a:t>المثال، يمكنك استخدامه لتدقيق المستند أو إضافة التعليقات أو إزالتها وما إلى ذلك.</a:t>
            </a:r>
            <a:endParaRPr lang="ar-SA" dirty="0"/>
          </a:p>
          <a:p>
            <a:endParaRPr lang="ar-AE" dirty="0"/>
          </a:p>
          <a:p>
            <a:r>
              <a:rPr lang="ar-AE" dirty="0"/>
              <a:t>تساعدك علامة التبويب هذه على التحقق من الأخطاء الإملائية والنحوية، وعدد الكلمات، والترجمة، وتغيير</a:t>
            </a:r>
            <a:r>
              <a:rPr lang="ar-SA" dirty="0"/>
              <a:t> </a:t>
            </a:r>
            <a:r>
              <a:rPr lang="ar-AE" dirty="0"/>
              <a:t>اللغة في المستندات.</a:t>
            </a:r>
          </a:p>
        </p:txBody>
      </p:sp>
    </p:spTree>
    <p:extLst>
      <p:ext uri="{BB962C8B-B14F-4D97-AF65-F5344CB8AC3E}">
        <p14:creationId xmlns:p14="http://schemas.microsoft.com/office/powerpoint/2010/main" val="4262009277"/>
      </p:ext>
    </p:extLst>
  </p:cSld>
  <p:clrMapOvr>
    <a:masterClrMapping/>
  </p:clrMapOvr>
  <p:transition spd="slow">
    <p:push dir="u"/>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07CCF4C0-6809-44CF-83F7-130961BBDEE7}"/>
              </a:ext>
            </a:extLst>
          </p:cNvPr>
          <p:cNvSpPr>
            <a:spLocks noGrp="1"/>
          </p:cNvSpPr>
          <p:nvPr>
            <p:ph type="title"/>
          </p:nvPr>
        </p:nvSpPr>
        <p:spPr>
          <a:xfrm>
            <a:off x="576072" y="31879"/>
            <a:ext cx="8229600" cy="630618"/>
          </a:xfrm>
        </p:spPr>
        <p:txBody>
          <a:bodyPr/>
          <a:lstStyle/>
          <a:p>
            <a:r>
              <a:rPr lang="ar-AE" dirty="0"/>
              <a:t>التدقيق الإملائي والنحوي</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5A68673B-C017-4754-8511-5990EC52BBB6}"/>
              </a:ext>
            </a:extLst>
          </p:cNvPr>
          <p:cNvPicPr>
            <a:picLocks noGrp="1" noChangeAspect="1"/>
          </p:cNvPicPr>
          <p:nvPr>
            <p:ph idx="1"/>
          </p:nvPr>
        </p:nvPicPr>
        <p:blipFill>
          <a:blip r:embed="rId2"/>
          <a:stretch>
            <a:fillRect/>
          </a:stretch>
        </p:blipFill>
        <p:spPr>
          <a:xfrm>
            <a:off x="0" y="905256"/>
            <a:ext cx="9144000" cy="5920865"/>
          </a:xfrm>
        </p:spPr>
      </p:pic>
    </p:spTree>
    <p:extLst>
      <p:ext uri="{BB962C8B-B14F-4D97-AF65-F5344CB8AC3E}">
        <p14:creationId xmlns:p14="http://schemas.microsoft.com/office/powerpoint/2010/main" val="1572630255"/>
      </p:ext>
    </p:extLst>
  </p:cSld>
  <p:clrMapOvr>
    <a:masterClrMapping/>
  </p:clrMapOvr>
  <p:transition spd="slow">
    <p:push dir="u"/>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07CCF4C0-6809-44CF-83F7-130961BBDEE7}"/>
              </a:ext>
            </a:extLst>
          </p:cNvPr>
          <p:cNvSpPr>
            <a:spLocks noGrp="1"/>
          </p:cNvSpPr>
          <p:nvPr>
            <p:ph type="title"/>
          </p:nvPr>
        </p:nvSpPr>
        <p:spPr>
          <a:xfrm>
            <a:off x="576072" y="347188"/>
            <a:ext cx="8229600" cy="630618"/>
          </a:xfrm>
        </p:spPr>
        <p:txBody>
          <a:bodyPr/>
          <a:lstStyle/>
          <a:p>
            <a:r>
              <a:rPr lang="ar-AE" dirty="0"/>
              <a:t>التدقيق الإملائي والنحوي</a:t>
            </a:r>
          </a:p>
        </p:txBody>
      </p:sp>
      <p:pic>
        <p:nvPicPr>
          <p:cNvPr id="7" name="عنصر نائب للمحتوى 6" descr="صورة تحتوي على نص&#10;&#10;تم إنشاء الوصف تلقائياً">
            <a:extLst>
              <a:ext uri="{FF2B5EF4-FFF2-40B4-BE49-F238E27FC236}">
                <a16:creationId xmlns:a16="http://schemas.microsoft.com/office/drawing/2014/main" id="{225ACB39-10AF-42B9-9971-220587FB8BAF}"/>
              </a:ext>
            </a:extLst>
          </p:cNvPr>
          <p:cNvPicPr>
            <a:picLocks noGrp="1" noChangeAspect="1"/>
          </p:cNvPicPr>
          <p:nvPr>
            <p:ph idx="1"/>
          </p:nvPr>
        </p:nvPicPr>
        <p:blipFill>
          <a:blip r:embed="rId2"/>
          <a:stretch>
            <a:fillRect/>
          </a:stretch>
        </p:blipFill>
        <p:spPr>
          <a:xfrm>
            <a:off x="0" y="1538034"/>
            <a:ext cx="9151898" cy="4195254"/>
          </a:xfrm>
        </p:spPr>
      </p:pic>
    </p:spTree>
    <p:extLst>
      <p:ext uri="{BB962C8B-B14F-4D97-AF65-F5344CB8AC3E}">
        <p14:creationId xmlns:p14="http://schemas.microsoft.com/office/powerpoint/2010/main" val="2298063678"/>
      </p:ext>
    </p:extLst>
  </p:cSld>
  <p:clrMapOvr>
    <a:masterClrMapping/>
  </p:clrMapOvr>
  <p:transition spd="slow">
    <p:push dir="u"/>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3546687E-5F46-470B-9B1C-1D9F097862F5}"/>
              </a:ext>
            </a:extLst>
          </p:cNvPr>
          <p:cNvSpPr>
            <a:spLocks noGrp="1"/>
          </p:cNvSpPr>
          <p:nvPr>
            <p:ph type="title"/>
          </p:nvPr>
        </p:nvSpPr>
        <p:spPr>
          <a:xfrm>
            <a:off x="457200" y="201486"/>
            <a:ext cx="8229600" cy="1143000"/>
          </a:xfrm>
        </p:spPr>
        <p:txBody>
          <a:bodyPr/>
          <a:lstStyle/>
          <a:p>
            <a:r>
              <a:rPr lang="ar-AE" dirty="0"/>
              <a:t>إدراج تعليق</a:t>
            </a:r>
          </a:p>
        </p:txBody>
      </p:sp>
      <p:pic>
        <p:nvPicPr>
          <p:cNvPr id="5" name="عنصر نائب للمحتوى 4">
            <a:extLst>
              <a:ext uri="{FF2B5EF4-FFF2-40B4-BE49-F238E27FC236}">
                <a16:creationId xmlns:a16="http://schemas.microsoft.com/office/drawing/2014/main" id="{F1D738E4-0B5A-4605-BAF7-043D828D6F6E}"/>
              </a:ext>
            </a:extLst>
          </p:cNvPr>
          <p:cNvPicPr>
            <a:picLocks noGrp="1" noChangeAspect="1"/>
          </p:cNvPicPr>
          <p:nvPr>
            <p:ph idx="1"/>
          </p:nvPr>
        </p:nvPicPr>
        <p:blipFill>
          <a:blip r:embed="rId2"/>
          <a:stretch>
            <a:fillRect/>
          </a:stretch>
        </p:blipFill>
        <p:spPr>
          <a:xfrm>
            <a:off x="0" y="1417638"/>
            <a:ext cx="9144000" cy="4392480"/>
          </a:xfrm>
        </p:spPr>
      </p:pic>
    </p:spTree>
    <p:extLst>
      <p:ext uri="{BB962C8B-B14F-4D97-AF65-F5344CB8AC3E}">
        <p14:creationId xmlns:p14="http://schemas.microsoft.com/office/powerpoint/2010/main" val="2120051704"/>
      </p:ext>
    </p:extLst>
  </p:cSld>
  <p:clrMapOvr>
    <a:masterClrMapping/>
  </p:clrMapOvr>
  <p:transition spd="slow">
    <p:push dir="u"/>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FC80B90C-636E-4194-976E-AED6B67E67F4}"/>
              </a:ext>
            </a:extLst>
          </p:cNvPr>
          <p:cNvSpPr>
            <a:spLocks noGrp="1"/>
          </p:cNvSpPr>
          <p:nvPr>
            <p:ph type="title"/>
          </p:nvPr>
        </p:nvSpPr>
        <p:spPr/>
        <p:txBody>
          <a:bodyPr/>
          <a:lstStyle/>
          <a:p>
            <a:r>
              <a:rPr lang="ar-AE" dirty="0"/>
              <a:t>حذف تعليقات</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E224E9AF-C4E4-4159-AE37-50A883234CEF}"/>
              </a:ext>
            </a:extLst>
          </p:cNvPr>
          <p:cNvPicPr>
            <a:picLocks noGrp="1" noChangeAspect="1"/>
          </p:cNvPicPr>
          <p:nvPr>
            <p:ph idx="1"/>
          </p:nvPr>
        </p:nvPicPr>
        <p:blipFill>
          <a:blip r:embed="rId2"/>
          <a:stretch>
            <a:fillRect/>
          </a:stretch>
        </p:blipFill>
        <p:spPr>
          <a:xfrm>
            <a:off x="-1" y="1307776"/>
            <a:ext cx="9144001" cy="4434656"/>
          </a:xfrm>
        </p:spPr>
      </p:pic>
    </p:spTree>
    <p:extLst>
      <p:ext uri="{BB962C8B-B14F-4D97-AF65-F5344CB8AC3E}">
        <p14:creationId xmlns:p14="http://schemas.microsoft.com/office/powerpoint/2010/main" val="3794556854"/>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95302"/>
            <a:ext cx="7772400" cy="685801"/>
          </a:xfrm>
        </p:spPr>
        <p:txBody>
          <a:bodyPr>
            <a:normAutofit/>
          </a:bodyPr>
          <a:lstStyle/>
          <a:p>
            <a:r>
              <a:rPr lang="ar-JO" sz="2800" dirty="0"/>
              <a:t>فتح التعليمات</a:t>
            </a:r>
            <a:endParaRPr lang="ar-SA" sz="2800" dirty="0"/>
          </a:p>
        </p:txBody>
      </p:sp>
      <p:sp>
        <p:nvSpPr>
          <p:cNvPr id="3" name="Subtitle 2"/>
          <p:cNvSpPr>
            <a:spLocks noGrp="1"/>
          </p:cNvSpPr>
          <p:nvPr>
            <p:ph type="subTitle" idx="1"/>
          </p:nvPr>
        </p:nvSpPr>
        <p:spPr>
          <a:xfrm>
            <a:off x="685800" y="1981201"/>
            <a:ext cx="7486650" cy="4772025"/>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90000"/>
              </a:lnSpc>
              <a:buFont typeface="Arial" pitchFamily="34" charset="0"/>
              <a:buChar char="•"/>
            </a:pPr>
            <a:r>
              <a:rPr lang="ar-JO" sz="2700" dirty="0">
                <a:solidFill>
                  <a:schemeClr val="tx1"/>
                </a:solidFill>
              </a:rPr>
              <a:t>لفتح التعليمات، أُنقر على </a:t>
            </a:r>
            <a:r>
              <a:rPr lang="ar-SA" sz="2700" dirty="0" err="1">
                <a:solidFill>
                  <a:schemeClr val="tx1"/>
                </a:solidFill>
              </a:rPr>
              <a:t>تبويبة</a:t>
            </a:r>
            <a:r>
              <a:rPr lang="ar-SA" sz="2700" dirty="0">
                <a:solidFill>
                  <a:schemeClr val="tx1"/>
                </a:solidFill>
              </a:rPr>
              <a:t> تعليمات </a:t>
            </a:r>
            <a:r>
              <a:rPr lang="ar-JO" sz="2700" dirty="0">
                <a:solidFill>
                  <a:schemeClr val="tx1"/>
                </a:solidFill>
              </a:rPr>
              <a:t>أو استخدم اختصار </a:t>
            </a:r>
            <a:r>
              <a:rPr lang="en-US" sz="2700" dirty="0">
                <a:solidFill>
                  <a:schemeClr val="tx1"/>
                </a:solidFill>
              </a:rPr>
              <a:t>F1</a:t>
            </a:r>
            <a:r>
              <a:rPr lang="ar-JO" sz="2700" dirty="0">
                <a:solidFill>
                  <a:schemeClr val="tx1"/>
                </a:solidFill>
              </a:rPr>
              <a:t>.</a:t>
            </a:r>
            <a:endParaRPr lang="ar-SA" sz="2700" dirty="0">
              <a:solidFill>
                <a:schemeClr val="tx1"/>
              </a:solidFill>
            </a:endParaRPr>
          </a:p>
          <a:p>
            <a:pPr algn="r">
              <a:lnSpc>
                <a:spcPct val="90000"/>
              </a:lnSpc>
              <a:buFont typeface="Arial" pitchFamily="34" charset="0"/>
              <a:buChar char="•"/>
            </a:pPr>
            <a:r>
              <a:rPr lang="ar-SA" sz="2700" dirty="0">
                <a:solidFill>
                  <a:schemeClr val="tx1"/>
                </a:solidFill>
              </a:rPr>
              <a:t>الآن يمكنك </a:t>
            </a:r>
            <a:r>
              <a:rPr lang="ar-SA" sz="2700" dirty="0" err="1">
                <a:solidFill>
                  <a:schemeClr val="tx1"/>
                </a:solidFill>
              </a:rPr>
              <a:t>الإستفسار</a:t>
            </a:r>
            <a:r>
              <a:rPr lang="ar-SA" sz="2700" dirty="0">
                <a:solidFill>
                  <a:schemeClr val="tx1"/>
                </a:solidFill>
              </a:rPr>
              <a:t> عن أي سؤال يتعلق بالعمل على البرنامج وذلك عن طريق كتابة كلمات مفتاحية .</a:t>
            </a:r>
            <a:r>
              <a:rPr lang="ar-JO" sz="2700" dirty="0">
                <a:solidFill>
                  <a:schemeClr val="tx1"/>
                </a:solidFill>
              </a:rPr>
              <a:t> </a:t>
            </a:r>
            <a:endParaRPr lang="ar-SA" sz="2700" dirty="0">
              <a:solidFill>
                <a:schemeClr val="tx1"/>
              </a:solidFill>
            </a:endParaRPr>
          </a:p>
        </p:txBody>
      </p:sp>
      <p:pic>
        <p:nvPicPr>
          <p:cNvPr id="6" name="Picture 5">
            <a:extLst>
              <a:ext uri="{FF2B5EF4-FFF2-40B4-BE49-F238E27FC236}">
                <a16:creationId xmlns:a16="http://schemas.microsoft.com/office/drawing/2014/main" id="{A7488E3C-DBC8-4FD8-9EA5-EEA2F5AE79E1}"/>
              </a:ext>
            </a:extLst>
          </p:cNvPr>
          <p:cNvPicPr>
            <a:picLocks noChangeAspect="1"/>
          </p:cNvPicPr>
          <p:nvPr/>
        </p:nvPicPr>
        <p:blipFill rotWithShape="1">
          <a:blip r:embed="rId2"/>
          <a:srcRect r="58200" b="53955"/>
          <a:stretch/>
        </p:blipFill>
        <p:spPr>
          <a:xfrm>
            <a:off x="589852" y="3581398"/>
            <a:ext cx="7307622" cy="26456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slow">
    <p:push dir="u"/>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DC3231F8-5C58-438F-A6E0-92BCC2C7C606}"/>
              </a:ext>
            </a:extLst>
          </p:cNvPr>
          <p:cNvSpPr>
            <a:spLocks noGrp="1"/>
          </p:cNvSpPr>
          <p:nvPr>
            <p:ph type="title"/>
          </p:nvPr>
        </p:nvSpPr>
        <p:spPr/>
        <p:txBody>
          <a:bodyPr/>
          <a:lstStyle/>
          <a:p>
            <a:r>
              <a:rPr lang="ar-AE" dirty="0"/>
              <a:t>التنقل بين التعليقات</a:t>
            </a:r>
          </a:p>
        </p:txBody>
      </p:sp>
      <p:pic>
        <p:nvPicPr>
          <p:cNvPr id="5" name="عنصر نائب للمحتوى 4">
            <a:extLst>
              <a:ext uri="{FF2B5EF4-FFF2-40B4-BE49-F238E27FC236}">
                <a16:creationId xmlns:a16="http://schemas.microsoft.com/office/drawing/2014/main" id="{41671DFA-9D12-46BD-BE1B-99674995C20C}"/>
              </a:ext>
            </a:extLst>
          </p:cNvPr>
          <p:cNvPicPr>
            <a:picLocks noGrp="1" noChangeAspect="1"/>
          </p:cNvPicPr>
          <p:nvPr>
            <p:ph idx="1"/>
          </p:nvPr>
        </p:nvPicPr>
        <p:blipFill>
          <a:blip r:embed="rId2"/>
          <a:stretch>
            <a:fillRect/>
          </a:stretch>
        </p:blipFill>
        <p:spPr>
          <a:xfrm>
            <a:off x="135365" y="2021534"/>
            <a:ext cx="8873270" cy="3035097"/>
          </a:xfrm>
        </p:spPr>
      </p:pic>
    </p:spTree>
    <p:extLst>
      <p:ext uri="{BB962C8B-B14F-4D97-AF65-F5344CB8AC3E}">
        <p14:creationId xmlns:p14="http://schemas.microsoft.com/office/powerpoint/2010/main" val="1167437558"/>
      </p:ext>
    </p:extLst>
  </p:cSld>
  <p:clrMapOvr>
    <a:masterClrMapping/>
  </p:clrMapOvr>
  <p:transition spd="slow">
    <p:push dir="u"/>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587B3ADB-31FF-4C3B-B9B9-D6D1C4DB4A99}"/>
              </a:ext>
            </a:extLst>
          </p:cNvPr>
          <p:cNvSpPr>
            <a:spLocks noGrp="1"/>
          </p:cNvSpPr>
          <p:nvPr>
            <p:ph type="title"/>
          </p:nvPr>
        </p:nvSpPr>
        <p:spPr>
          <a:xfrm>
            <a:off x="457200" y="0"/>
            <a:ext cx="8229600" cy="951294"/>
          </a:xfrm>
        </p:spPr>
        <p:txBody>
          <a:bodyPr/>
          <a:lstStyle/>
          <a:p>
            <a:r>
              <a:rPr lang="ar-AE" dirty="0"/>
              <a:t>علامة التبويب "عرض"</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C0A5902C-E90E-4814-B05C-4DCC084455CC}"/>
              </a:ext>
            </a:extLst>
          </p:cNvPr>
          <p:cNvPicPr>
            <a:picLocks noGrp="1" noChangeAspect="1"/>
          </p:cNvPicPr>
          <p:nvPr>
            <p:ph idx="1"/>
          </p:nvPr>
        </p:nvPicPr>
        <p:blipFill>
          <a:blip r:embed="rId2"/>
          <a:stretch>
            <a:fillRect/>
          </a:stretch>
        </p:blipFill>
        <p:spPr>
          <a:xfrm>
            <a:off x="0" y="1213881"/>
            <a:ext cx="9144000" cy="4983446"/>
          </a:xfrm>
        </p:spPr>
      </p:pic>
    </p:spTree>
    <p:extLst>
      <p:ext uri="{BB962C8B-B14F-4D97-AF65-F5344CB8AC3E}">
        <p14:creationId xmlns:p14="http://schemas.microsoft.com/office/powerpoint/2010/main" val="2976204679"/>
      </p:ext>
    </p:extLst>
  </p:cSld>
  <p:clrMapOvr>
    <a:masterClrMapping/>
  </p:clrMapOvr>
  <p:transition spd="slow">
    <p:push dir="u"/>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654AF39D-4607-4408-ACC5-777743AD32F4}"/>
              </a:ext>
            </a:extLst>
          </p:cNvPr>
          <p:cNvSpPr>
            <a:spLocks noGrp="1"/>
          </p:cNvSpPr>
          <p:nvPr>
            <p:ph type="title"/>
          </p:nvPr>
        </p:nvSpPr>
        <p:spPr/>
        <p:txBody>
          <a:bodyPr/>
          <a:lstStyle/>
          <a:p>
            <a:r>
              <a:rPr lang="ar-AE" dirty="0"/>
              <a:t>مجموعة "طرق العرض"</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7F9DD83A-C07E-4296-B513-72ADBDFBE9D5}"/>
              </a:ext>
            </a:extLst>
          </p:cNvPr>
          <p:cNvPicPr>
            <a:picLocks noGrp="1" noChangeAspect="1"/>
          </p:cNvPicPr>
          <p:nvPr>
            <p:ph idx="1"/>
          </p:nvPr>
        </p:nvPicPr>
        <p:blipFill>
          <a:blip r:embed="rId2"/>
          <a:stretch>
            <a:fillRect/>
          </a:stretch>
        </p:blipFill>
        <p:spPr>
          <a:xfrm>
            <a:off x="640080" y="1680770"/>
            <a:ext cx="8229600" cy="2279990"/>
          </a:xfrm>
        </p:spPr>
      </p:pic>
      <p:pic>
        <p:nvPicPr>
          <p:cNvPr id="7" name="صورة 6">
            <a:extLst>
              <a:ext uri="{FF2B5EF4-FFF2-40B4-BE49-F238E27FC236}">
                <a16:creationId xmlns:a16="http://schemas.microsoft.com/office/drawing/2014/main" id="{5D9E446D-11A5-4E00-8FB5-636786743723}"/>
              </a:ext>
            </a:extLst>
          </p:cNvPr>
          <p:cNvPicPr>
            <a:picLocks noChangeAspect="1"/>
          </p:cNvPicPr>
          <p:nvPr/>
        </p:nvPicPr>
        <p:blipFill>
          <a:blip r:embed="rId3"/>
          <a:stretch>
            <a:fillRect/>
          </a:stretch>
        </p:blipFill>
        <p:spPr>
          <a:xfrm>
            <a:off x="878333" y="3861810"/>
            <a:ext cx="3620005" cy="2810267"/>
          </a:xfrm>
          <a:prstGeom prst="rect">
            <a:avLst/>
          </a:prstGeom>
        </p:spPr>
      </p:pic>
    </p:spTree>
    <p:extLst>
      <p:ext uri="{BB962C8B-B14F-4D97-AF65-F5344CB8AC3E}">
        <p14:creationId xmlns:p14="http://schemas.microsoft.com/office/powerpoint/2010/main" val="1978125234"/>
      </p:ext>
    </p:extLst>
  </p:cSld>
  <p:clrMapOvr>
    <a:masterClrMapping/>
  </p:clrMapOvr>
  <p:transition spd="slow">
    <p:push dir="u"/>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B051F056-C180-4623-AD33-88852B4426CF}"/>
              </a:ext>
            </a:extLst>
          </p:cNvPr>
          <p:cNvSpPr>
            <a:spLocks noGrp="1"/>
          </p:cNvSpPr>
          <p:nvPr>
            <p:ph type="title"/>
          </p:nvPr>
        </p:nvSpPr>
        <p:spPr/>
        <p:txBody>
          <a:bodyPr/>
          <a:lstStyle/>
          <a:p>
            <a:r>
              <a:rPr lang="ar-AE" dirty="0"/>
              <a:t>وضع القراءة</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96F0B3C3-DDDD-4A65-A579-10F7CA4A43AD}"/>
              </a:ext>
            </a:extLst>
          </p:cNvPr>
          <p:cNvPicPr>
            <a:picLocks noGrp="1" noChangeAspect="1"/>
          </p:cNvPicPr>
          <p:nvPr>
            <p:ph idx="1"/>
          </p:nvPr>
        </p:nvPicPr>
        <p:blipFill>
          <a:blip r:embed="rId2"/>
          <a:stretch>
            <a:fillRect/>
          </a:stretch>
        </p:blipFill>
        <p:spPr>
          <a:xfrm>
            <a:off x="0" y="1769523"/>
            <a:ext cx="9083457" cy="3318954"/>
          </a:xfrm>
        </p:spPr>
      </p:pic>
    </p:spTree>
    <p:extLst>
      <p:ext uri="{BB962C8B-B14F-4D97-AF65-F5344CB8AC3E}">
        <p14:creationId xmlns:p14="http://schemas.microsoft.com/office/powerpoint/2010/main" val="2563908799"/>
      </p:ext>
    </p:extLst>
  </p:cSld>
  <p:clrMapOvr>
    <a:masterClrMapping/>
  </p:clrMapOvr>
  <p:transition spd="slow">
    <p:push dir="u"/>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B051F056-C180-4623-AD33-88852B4426CF}"/>
              </a:ext>
            </a:extLst>
          </p:cNvPr>
          <p:cNvSpPr>
            <a:spLocks noGrp="1"/>
          </p:cNvSpPr>
          <p:nvPr>
            <p:ph type="title"/>
          </p:nvPr>
        </p:nvSpPr>
        <p:spPr/>
        <p:txBody>
          <a:bodyPr/>
          <a:lstStyle/>
          <a:p>
            <a:r>
              <a:rPr lang="ar-AE" dirty="0"/>
              <a:t>وضع القراءة</a:t>
            </a:r>
          </a:p>
        </p:txBody>
      </p:sp>
      <p:pic>
        <p:nvPicPr>
          <p:cNvPr id="7" name="عنصر نائب للمحتوى 6" descr="صورة تحتوي على نص&#10;&#10;تم إنشاء الوصف تلقائياً">
            <a:extLst>
              <a:ext uri="{FF2B5EF4-FFF2-40B4-BE49-F238E27FC236}">
                <a16:creationId xmlns:a16="http://schemas.microsoft.com/office/drawing/2014/main" id="{B4287B51-57CE-4DD8-A925-F899C858EC29}"/>
              </a:ext>
            </a:extLst>
          </p:cNvPr>
          <p:cNvPicPr>
            <a:picLocks noGrp="1" noChangeAspect="1"/>
          </p:cNvPicPr>
          <p:nvPr>
            <p:ph idx="1"/>
          </p:nvPr>
        </p:nvPicPr>
        <p:blipFill>
          <a:blip r:embed="rId2"/>
          <a:stretch>
            <a:fillRect/>
          </a:stretch>
        </p:blipFill>
        <p:spPr>
          <a:xfrm>
            <a:off x="186605" y="1499934"/>
            <a:ext cx="8957395" cy="4727130"/>
          </a:xfrm>
        </p:spPr>
      </p:pic>
    </p:spTree>
    <p:extLst>
      <p:ext uri="{BB962C8B-B14F-4D97-AF65-F5344CB8AC3E}">
        <p14:creationId xmlns:p14="http://schemas.microsoft.com/office/powerpoint/2010/main" val="2129548658"/>
      </p:ext>
    </p:extLst>
  </p:cSld>
  <p:clrMapOvr>
    <a:masterClrMapping/>
  </p:clrMapOvr>
  <p:transition spd="slow">
    <p:push dir="u"/>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E7363E13-2A0D-4D2C-B6D1-DF23F59D1094}"/>
              </a:ext>
            </a:extLst>
          </p:cNvPr>
          <p:cNvSpPr>
            <a:spLocks noGrp="1"/>
          </p:cNvSpPr>
          <p:nvPr>
            <p:ph type="title"/>
          </p:nvPr>
        </p:nvSpPr>
        <p:spPr/>
        <p:txBody>
          <a:bodyPr/>
          <a:lstStyle/>
          <a:p>
            <a:r>
              <a:rPr lang="ar-AE" dirty="0"/>
              <a:t>تخطيط الطباعة</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825B73DA-61D8-4EA0-B824-45A2ACDB4720}"/>
              </a:ext>
            </a:extLst>
          </p:cNvPr>
          <p:cNvPicPr>
            <a:picLocks noGrp="1" noChangeAspect="1"/>
          </p:cNvPicPr>
          <p:nvPr>
            <p:ph idx="1"/>
          </p:nvPr>
        </p:nvPicPr>
        <p:blipFill>
          <a:blip r:embed="rId2"/>
          <a:stretch>
            <a:fillRect/>
          </a:stretch>
        </p:blipFill>
        <p:spPr>
          <a:xfrm>
            <a:off x="173209" y="1796778"/>
            <a:ext cx="8934215" cy="3771918"/>
          </a:xfrm>
        </p:spPr>
      </p:pic>
    </p:spTree>
    <p:extLst>
      <p:ext uri="{BB962C8B-B14F-4D97-AF65-F5344CB8AC3E}">
        <p14:creationId xmlns:p14="http://schemas.microsoft.com/office/powerpoint/2010/main" val="701981186"/>
      </p:ext>
    </p:extLst>
  </p:cSld>
  <p:clrMapOvr>
    <a:masterClrMapping/>
  </p:clrMapOvr>
  <p:transition spd="slow">
    <p:push dir="u"/>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C8F7ACDE-32C2-450B-823D-7118B5225656}"/>
              </a:ext>
            </a:extLst>
          </p:cNvPr>
          <p:cNvSpPr>
            <a:spLocks noGrp="1"/>
          </p:cNvSpPr>
          <p:nvPr>
            <p:ph type="title"/>
          </p:nvPr>
        </p:nvSpPr>
        <p:spPr>
          <a:xfrm>
            <a:off x="457200" y="0"/>
            <a:ext cx="8229600" cy="795210"/>
          </a:xfrm>
        </p:spPr>
        <p:txBody>
          <a:bodyPr/>
          <a:lstStyle/>
          <a:p>
            <a:r>
              <a:rPr lang="ar-AE" dirty="0"/>
              <a:t>تخطيط الويب</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FD57211F-EA4B-420B-B472-7A62322A8661}"/>
              </a:ext>
            </a:extLst>
          </p:cNvPr>
          <p:cNvPicPr>
            <a:picLocks noGrp="1" noChangeAspect="1"/>
          </p:cNvPicPr>
          <p:nvPr>
            <p:ph idx="1"/>
          </p:nvPr>
        </p:nvPicPr>
        <p:blipFill>
          <a:blip r:embed="rId2"/>
          <a:stretch>
            <a:fillRect/>
          </a:stretch>
        </p:blipFill>
        <p:spPr>
          <a:xfrm>
            <a:off x="0" y="905256"/>
            <a:ext cx="9144000" cy="5330952"/>
          </a:xfrm>
        </p:spPr>
      </p:pic>
    </p:spTree>
    <p:extLst>
      <p:ext uri="{BB962C8B-B14F-4D97-AF65-F5344CB8AC3E}">
        <p14:creationId xmlns:p14="http://schemas.microsoft.com/office/powerpoint/2010/main" val="2161121398"/>
      </p:ext>
    </p:extLst>
  </p:cSld>
  <p:clrMapOvr>
    <a:masterClrMapping/>
  </p:clrMapOvr>
  <p:transition spd="slow">
    <p:push dir="u"/>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42A39E9F-F3B6-432C-8957-86655E065678}"/>
              </a:ext>
            </a:extLst>
          </p:cNvPr>
          <p:cNvSpPr>
            <a:spLocks noGrp="1"/>
          </p:cNvSpPr>
          <p:nvPr>
            <p:ph type="title"/>
          </p:nvPr>
        </p:nvSpPr>
        <p:spPr/>
        <p:txBody>
          <a:bodyPr/>
          <a:lstStyle/>
          <a:p>
            <a:r>
              <a:rPr lang="ar-AE" dirty="0"/>
              <a:t>تخطيط تفصيلي</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539D90D6-B2BD-4E27-9A44-93CC90BA888A}"/>
              </a:ext>
            </a:extLst>
          </p:cNvPr>
          <p:cNvPicPr>
            <a:picLocks noGrp="1" noChangeAspect="1"/>
          </p:cNvPicPr>
          <p:nvPr>
            <p:ph idx="1"/>
          </p:nvPr>
        </p:nvPicPr>
        <p:blipFill>
          <a:blip r:embed="rId2"/>
          <a:stretch>
            <a:fillRect/>
          </a:stretch>
        </p:blipFill>
        <p:spPr>
          <a:xfrm>
            <a:off x="-7196" y="1806837"/>
            <a:ext cx="9151196" cy="3780147"/>
          </a:xfrm>
        </p:spPr>
      </p:pic>
    </p:spTree>
    <p:extLst>
      <p:ext uri="{BB962C8B-B14F-4D97-AF65-F5344CB8AC3E}">
        <p14:creationId xmlns:p14="http://schemas.microsoft.com/office/powerpoint/2010/main" val="2662699857"/>
      </p:ext>
    </p:extLst>
  </p:cSld>
  <p:clrMapOvr>
    <a:masterClrMapping/>
  </p:clrMapOvr>
  <p:transition spd="slow">
    <p:push dir="u"/>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42A39E9F-F3B6-432C-8957-86655E065678}"/>
              </a:ext>
            </a:extLst>
          </p:cNvPr>
          <p:cNvSpPr>
            <a:spLocks noGrp="1"/>
          </p:cNvSpPr>
          <p:nvPr>
            <p:ph type="title"/>
          </p:nvPr>
        </p:nvSpPr>
        <p:spPr/>
        <p:txBody>
          <a:bodyPr/>
          <a:lstStyle/>
          <a:p>
            <a:r>
              <a:rPr lang="ar-AE" dirty="0"/>
              <a:t>تخطيط تفصيلي</a:t>
            </a:r>
          </a:p>
        </p:txBody>
      </p:sp>
      <p:pic>
        <p:nvPicPr>
          <p:cNvPr id="7" name="عنصر نائب للمحتوى 6" descr="صورة تحتوي على نص&#10;&#10;تم إنشاء الوصف تلقائياً">
            <a:extLst>
              <a:ext uri="{FF2B5EF4-FFF2-40B4-BE49-F238E27FC236}">
                <a16:creationId xmlns:a16="http://schemas.microsoft.com/office/drawing/2014/main" id="{9CFFA69D-38C4-4B47-ADA9-9C7668F3B277}"/>
              </a:ext>
            </a:extLst>
          </p:cNvPr>
          <p:cNvPicPr>
            <a:picLocks noGrp="1" noChangeAspect="1"/>
          </p:cNvPicPr>
          <p:nvPr>
            <p:ph idx="1"/>
          </p:nvPr>
        </p:nvPicPr>
        <p:blipFill>
          <a:blip r:embed="rId2"/>
          <a:stretch>
            <a:fillRect/>
          </a:stretch>
        </p:blipFill>
        <p:spPr>
          <a:xfrm>
            <a:off x="155448" y="1730120"/>
            <a:ext cx="8887968" cy="3995130"/>
          </a:xfrm>
        </p:spPr>
      </p:pic>
    </p:spTree>
    <p:extLst>
      <p:ext uri="{BB962C8B-B14F-4D97-AF65-F5344CB8AC3E}">
        <p14:creationId xmlns:p14="http://schemas.microsoft.com/office/powerpoint/2010/main" val="3849501318"/>
      </p:ext>
    </p:extLst>
  </p:cSld>
  <p:clrMapOvr>
    <a:masterClrMapping/>
  </p:clrMapOvr>
  <p:transition spd="slow">
    <p:push dir="u"/>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CB0E8F8D-D0BC-47ED-82CD-337F28066008}"/>
              </a:ext>
            </a:extLst>
          </p:cNvPr>
          <p:cNvSpPr>
            <a:spLocks noGrp="1"/>
          </p:cNvSpPr>
          <p:nvPr>
            <p:ph type="title"/>
          </p:nvPr>
        </p:nvSpPr>
        <p:spPr>
          <a:xfrm>
            <a:off x="457200" y="16587"/>
            <a:ext cx="8229600" cy="603186"/>
          </a:xfrm>
        </p:spPr>
        <p:txBody>
          <a:bodyPr/>
          <a:lstStyle/>
          <a:p>
            <a:r>
              <a:rPr lang="ar-AE" dirty="0"/>
              <a:t>مسودة</a:t>
            </a:r>
          </a:p>
        </p:txBody>
      </p:sp>
      <p:pic>
        <p:nvPicPr>
          <p:cNvPr id="5" name="عنصر نائب للمحتوى 4">
            <a:extLst>
              <a:ext uri="{FF2B5EF4-FFF2-40B4-BE49-F238E27FC236}">
                <a16:creationId xmlns:a16="http://schemas.microsoft.com/office/drawing/2014/main" id="{15E3FE18-E72B-43E2-8D62-594D45131203}"/>
              </a:ext>
            </a:extLst>
          </p:cNvPr>
          <p:cNvPicPr>
            <a:picLocks noGrp="1" noChangeAspect="1"/>
          </p:cNvPicPr>
          <p:nvPr>
            <p:ph idx="1"/>
          </p:nvPr>
        </p:nvPicPr>
        <p:blipFill>
          <a:blip r:embed="rId2"/>
          <a:stretch>
            <a:fillRect/>
          </a:stretch>
        </p:blipFill>
        <p:spPr>
          <a:xfrm>
            <a:off x="1" y="950976"/>
            <a:ext cx="9144000" cy="5287251"/>
          </a:xfrm>
        </p:spPr>
      </p:pic>
    </p:spTree>
    <p:extLst>
      <p:ext uri="{BB962C8B-B14F-4D97-AF65-F5344CB8AC3E}">
        <p14:creationId xmlns:p14="http://schemas.microsoft.com/office/powerpoint/2010/main" val="1855923613"/>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803148"/>
            <a:ext cx="7772400" cy="685800"/>
          </a:xfrm>
        </p:spPr>
        <p:txBody>
          <a:bodyPr>
            <a:normAutofit fontScale="90000"/>
          </a:bodyPr>
          <a:lstStyle/>
          <a:p>
            <a:pPr defTabSz="457200" rtl="0" fontAlgn="auto">
              <a:spcBef>
                <a:spcPts val="0"/>
              </a:spcBef>
              <a:spcAft>
                <a:spcPts val="0"/>
              </a:spcAft>
            </a:pPr>
            <a:r>
              <a:rPr lang="ar-SA" sz="2800" dirty="0">
                <a:solidFill>
                  <a:schemeClr val="accent1"/>
                </a:solidFill>
                <a:ea typeface="+mn-ea"/>
                <a:cs typeface="Arial" panose="020B0604020202020204" pitchFamily="34" charset="0"/>
              </a:rPr>
              <a:t>الأشرطة ومهارات التعامل مع النص</a:t>
            </a:r>
            <a:br>
              <a:rPr lang="en-US" sz="2800" spc="50" dirty="0">
                <a:ln w="13500">
                  <a:solidFill>
                    <a:srgbClr val="4F81BD">
                      <a:shade val="2500"/>
                      <a:alpha val="6500"/>
                    </a:srgbClr>
                  </a:solidFill>
                  <a:prstDash val="solid"/>
                </a:ln>
                <a:solidFill>
                  <a:schemeClr val="accent1"/>
                </a:solidFill>
                <a:effectLst>
                  <a:innerShdw blurRad="50900" dist="38500" dir="13500000">
                    <a:srgbClr val="000000">
                      <a:alpha val="60000"/>
                    </a:srgbClr>
                  </a:innerShdw>
                </a:effectLst>
                <a:ea typeface="+mn-ea"/>
                <a:cs typeface="+mn-cs"/>
              </a:rPr>
            </a:br>
            <a:endParaRPr lang="ar-SA" sz="3200" dirty="0">
              <a:solidFill>
                <a:schemeClr val="accent1"/>
              </a:solidFill>
            </a:endParaRPr>
          </a:p>
        </p:txBody>
      </p:sp>
      <p:sp>
        <p:nvSpPr>
          <p:cNvPr id="3" name="Subtitle 2"/>
          <p:cNvSpPr>
            <a:spLocks noGrp="1"/>
          </p:cNvSpPr>
          <p:nvPr>
            <p:ph type="subTitle" idx="1"/>
          </p:nvPr>
        </p:nvSpPr>
        <p:spPr>
          <a:xfrm>
            <a:off x="685800" y="1844566"/>
            <a:ext cx="7772400" cy="4800600"/>
          </a:xfrm>
        </p:spPr>
        <p:txBody>
          <a:bodyPr>
            <a:normAutofit/>
          </a:bodyPr>
          <a:lstStyle/>
          <a:p>
            <a:pPr marL="0" indent="0">
              <a:buNone/>
            </a:pPr>
            <a:r>
              <a:rPr lang="ar-JO" b="1" dirty="0">
                <a:solidFill>
                  <a:schemeClr val="tx1"/>
                </a:solidFill>
              </a:rPr>
              <a:t>سوف تتعلم في هذا القسم كيفية:</a:t>
            </a:r>
            <a:endParaRPr lang="ar-SA" b="1" dirty="0">
              <a:solidFill>
                <a:schemeClr val="tx1"/>
              </a:solidFill>
            </a:endParaRPr>
          </a:p>
          <a:p>
            <a:pPr marL="0" indent="0">
              <a:buNone/>
            </a:pPr>
            <a:endParaRPr lang="ar-SA" b="1" dirty="0">
              <a:solidFill>
                <a:schemeClr val="tx1"/>
              </a:solidFill>
            </a:endParaRPr>
          </a:p>
          <a:p>
            <a:r>
              <a:rPr lang="ar-JO" dirty="0">
                <a:solidFill>
                  <a:schemeClr val="tx1"/>
                </a:solidFill>
              </a:rPr>
              <a:t>تصغير </a:t>
            </a:r>
            <a:r>
              <a:rPr lang="ar-SA" dirty="0">
                <a:solidFill>
                  <a:schemeClr val="tx1"/>
                </a:solidFill>
              </a:rPr>
              <a:t>شريط البرنامج</a:t>
            </a:r>
            <a:r>
              <a:rPr lang="ar-JO" dirty="0">
                <a:solidFill>
                  <a:schemeClr val="tx1"/>
                </a:solidFill>
              </a:rPr>
              <a:t>.</a:t>
            </a:r>
            <a:endParaRPr lang="ar-SA" dirty="0">
              <a:solidFill>
                <a:schemeClr val="tx1"/>
              </a:solidFill>
            </a:endParaRPr>
          </a:p>
          <a:p>
            <a:pPr lvl="0" algn="r">
              <a:buFont typeface="Arial" pitchFamily="34" charset="0"/>
              <a:buChar char="•"/>
            </a:pPr>
            <a:r>
              <a:rPr lang="ar-JO" dirty="0">
                <a:solidFill>
                  <a:schemeClr val="tx1"/>
                </a:solidFill>
              </a:rPr>
              <a:t>استخدام شريط المعلومات وشريط الأدوات المصغر.</a:t>
            </a:r>
            <a:endParaRPr lang="en-US" dirty="0">
              <a:solidFill>
                <a:schemeClr val="tx1"/>
              </a:solidFill>
            </a:endParaRPr>
          </a:p>
          <a:p>
            <a:pPr lvl="0" algn="r">
              <a:buFont typeface="Arial" pitchFamily="34" charset="0"/>
              <a:buChar char="•"/>
            </a:pPr>
            <a:r>
              <a:rPr lang="ar-JO" dirty="0">
                <a:solidFill>
                  <a:schemeClr val="tx1"/>
                </a:solidFill>
              </a:rPr>
              <a:t>استخدام مربعات الحوار.</a:t>
            </a:r>
            <a:endParaRPr lang="en-US" dirty="0">
              <a:solidFill>
                <a:schemeClr val="tx1"/>
              </a:solidFill>
            </a:endParaRPr>
          </a:p>
          <a:p>
            <a:pPr lvl="0" algn="r">
              <a:buFont typeface="Arial" pitchFamily="34" charset="0"/>
              <a:buChar char="•"/>
            </a:pPr>
            <a:r>
              <a:rPr lang="ar-JO" dirty="0">
                <a:solidFill>
                  <a:schemeClr val="tx1"/>
                </a:solidFill>
              </a:rPr>
              <a:t>استخدام قائمة الزر الأيمن.</a:t>
            </a:r>
            <a:endParaRPr lang="en-US" dirty="0">
              <a:solidFill>
                <a:schemeClr val="tx1"/>
              </a:solidFill>
            </a:endParaRPr>
          </a:p>
          <a:p>
            <a:pPr lvl="0" algn="r">
              <a:buFont typeface="Arial" pitchFamily="34" charset="0"/>
              <a:buChar char="•"/>
            </a:pPr>
            <a:r>
              <a:rPr lang="ar-JO" dirty="0">
                <a:solidFill>
                  <a:schemeClr val="tx1"/>
                </a:solidFill>
              </a:rPr>
              <a:t>استخدام الاختصارات المختلفة للوحة المفاتيح.</a:t>
            </a:r>
            <a:endParaRPr lang="en-US" dirty="0">
              <a:solidFill>
                <a:schemeClr val="tx1"/>
              </a:solidFill>
            </a:endParaRPr>
          </a:p>
          <a:p>
            <a:pPr lvl="0" algn="r">
              <a:buFont typeface="Arial" pitchFamily="34" charset="0"/>
              <a:buChar char="•"/>
            </a:pPr>
            <a:r>
              <a:rPr lang="ar-JO" dirty="0">
                <a:solidFill>
                  <a:schemeClr val="tx1"/>
                </a:solidFill>
              </a:rPr>
              <a:t>استخدام وتعديل ونقل شريط أدوات الوصول السريع.</a:t>
            </a:r>
            <a:endParaRPr lang="en-US" dirty="0">
              <a:solidFill>
                <a:schemeClr val="tx1"/>
              </a:solidFill>
            </a:endParaRPr>
          </a:p>
          <a:p>
            <a:pPr lvl="0" algn="r">
              <a:buFont typeface="Arial" pitchFamily="34" charset="0"/>
              <a:buChar char="•"/>
            </a:pPr>
            <a:r>
              <a:rPr lang="ar-SA" dirty="0">
                <a:solidFill>
                  <a:schemeClr val="tx1"/>
                </a:solidFill>
              </a:rPr>
              <a:t>تحرير النص</a:t>
            </a:r>
            <a:endParaRPr lang="en-US" dirty="0">
              <a:solidFill>
                <a:schemeClr val="tx1"/>
              </a:solidFill>
            </a:endParaRPr>
          </a:p>
        </p:txBody>
      </p:sp>
    </p:spTree>
  </p:cSld>
  <p:clrMapOvr>
    <a:masterClrMapping/>
  </p:clrMapOvr>
  <p:transition spd="slow">
    <p:push dir="u"/>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0E36FFBE-AD53-4318-8891-2EF8CE1F8119}"/>
              </a:ext>
            </a:extLst>
          </p:cNvPr>
          <p:cNvSpPr>
            <a:spLocks noGrp="1"/>
          </p:cNvSpPr>
          <p:nvPr>
            <p:ph type="title"/>
          </p:nvPr>
        </p:nvSpPr>
        <p:spPr>
          <a:xfrm>
            <a:off x="457200" y="64326"/>
            <a:ext cx="8229600" cy="685482"/>
          </a:xfrm>
        </p:spPr>
        <p:txBody>
          <a:bodyPr/>
          <a:lstStyle/>
          <a:p>
            <a:r>
              <a:rPr lang="ar-AE" dirty="0"/>
              <a:t>مجموعة "إظهار"</a:t>
            </a:r>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90A4E723-9A48-4F91-9770-8E6DB63C0A0B}"/>
              </a:ext>
            </a:extLst>
          </p:cNvPr>
          <p:cNvPicPr>
            <a:picLocks noGrp="1" noChangeAspect="1"/>
          </p:cNvPicPr>
          <p:nvPr>
            <p:ph idx="1"/>
          </p:nvPr>
        </p:nvPicPr>
        <p:blipFill>
          <a:blip r:embed="rId2"/>
          <a:stretch>
            <a:fillRect/>
          </a:stretch>
        </p:blipFill>
        <p:spPr>
          <a:xfrm>
            <a:off x="0" y="941833"/>
            <a:ext cx="9144001" cy="5321808"/>
          </a:xfrm>
        </p:spPr>
      </p:pic>
    </p:spTree>
    <p:extLst>
      <p:ext uri="{BB962C8B-B14F-4D97-AF65-F5344CB8AC3E}">
        <p14:creationId xmlns:p14="http://schemas.microsoft.com/office/powerpoint/2010/main" val="979452797"/>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68037"/>
            <a:ext cx="7772400" cy="610562"/>
          </a:xfrm>
        </p:spPr>
        <p:txBody>
          <a:bodyPr>
            <a:normAutofit/>
          </a:bodyPr>
          <a:lstStyle/>
          <a:p>
            <a:r>
              <a:rPr lang="ar-JO" sz="2800" dirty="0"/>
              <a:t>تصغير الشريط</a:t>
            </a:r>
            <a:endParaRPr lang="ar-SA" sz="2800" dirty="0"/>
          </a:p>
        </p:txBody>
      </p:sp>
      <p:sp>
        <p:nvSpPr>
          <p:cNvPr id="3" name="Subtitle 2"/>
          <p:cNvSpPr>
            <a:spLocks noGrp="1"/>
          </p:cNvSpPr>
          <p:nvPr>
            <p:ph type="subTitle" idx="1"/>
          </p:nvPr>
        </p:nvSpPr>
        <p:spPr>
          <a:xfrm>
            <a:off x="588818" y="2182091"/>
            <a:ext cx="7772400" cy="51054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2800" dirty="0">
                <a:solidFill>
                  <a:schemeClr val="tx1"/>
                </a:solidFill>
              </a:rPr>
              <a:t>بإمكانك إخفاء أوامر الشريط إذا كنت تفضل ذلك وترك التبويبات فحسب:</a:t>
            </a:r>
          </a:p>
          <a:p>
            <a:pPr algn="r">
              <a:lnSpc>
                <a:spcPct val="80000"/>
              </a:lnSpc>
              <a:buFont typeface="Arial" pitchFamily="34" charset="0"/>
              <a:buChar char="•"/>
            </a:pPr>
            <a:endParaRPr lang="ar-SA" sz="2800" dirty="0">
              <a:solidFill>
                <a:schemeClr val="tx1"/>
              </a:solidFill>
            </a:endParaRPr>
          </a:p>
        </p:txBody>
      </p:sp>
      <p:pic>
        <p:nvPicPr>
          <p:cNvPr id="5" name="صورة 4">
            <a:extLst>
              <a:ext uri="{FF2B5EF4-FFF2-40B4-BE49-F238E27FC236}">
                <a16:creationId xmlns:a16="http://schemas.microsoft.com/office/drawing/2014/main" id="{9E2BC539-1A33-494D-8764-C3C2AB320B78}"/>
              </a:ext>
            </a:extLst>
          </p:cNvPr>
          <p:cNvPicPr>
            <a:picLocks noChangeAspect="1"/>
          </p:cNvPicPr>
          <p:nvPr/>
        </p:nvPicPr>
        <p:blipFill rotWithShape="1">
          <a:blip r:embed="rId2"/>
          <a:srcRect r="58138" b="90845"/>
          <a:stretch/>
        </p:blipFill>
        <p:spPr>
          <a:xfrm>
            <a:off x="396672" y="4608789"/>
            <a:ext cx="8494194" cy="1152970"/>
          </a:xfrm>
          <a:prstGeom prst="rect">
            <a:avLst/>
          </a:prstGeom>
        </p:spPr>
      </p:pic>
      <p:sp>
        <p:nvSpPr>
          <p:cNvPr id="6" name="شكل بيضاوي 5">
            <a:extLst>
              <a:ext uri="{FF2B5EF4-FFF2-40B4-BE49-F238E27FC236}">
                <a16:creationId xmlns:a16="http://schemas.microsoft.com/office/drawing/2014/main" id="{BE529CE1-6070-48E5-8210-305011819AE5}"/>
              </a:ext>
            </a:extLst>
          </p:cNvPr>
          <p:cNvSpPr/>
          <p:nvPr/>
        </p:nvSpPr>
        <p:spPr>
          <a:xfrm>
            <a:off x="1143000" y="4517136"/>
            <a:ext cx="475488" cy="47548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a:endParaRPr>
          </a:p>
        </p:txBody>
      </p:sp>
    </p:spTree>
    <p:extLst>
      <p:ext uri="{BB962C8B-B14F-4D97-AF65-F5344CB8AC3E}">
        <p14:creationId xmlns:p14="http://schemas.microsoft.com/office/powerpoint/2010/main" val="290102739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54014"/>
            <a:ext cx="7772400" cy="860425"/>
          </a:xfrm>
        </p:spPr>
        <p:txBody>
          <a:bodyPr>
            <a:normAutofit/>
          </a:bodyPr>
          <a:lstStyle/>
          <a:p>
            <a:r>
              <a:rPr lang="ar-JO" sz="2800" dirty="0"/>
              <a:t>بدء تشغيل برنامج معالج النصوص "وورد" </a:t>
            </a:r>
            <a:endParaRPr lang="ar-SA" sz="2800" dirty="0"/>
          </a:p>
        </p:txBody>
      </p:sp>
      <p:sp>
        <p:nvSpPr>
          <p:cNvPr id="3" name="Subtitle 2"/>
          <p:cNvSpPr>
            <a:spLocks noGrp="1"/>
          </p:cNvSpPr>
          <p:nvPr>
            <p:ph type="subTitle" idx="1"/>
          </p:nvPr>
        </p:nvSpPr>
        <p:spPr>
          <a:xfrm>
            <a:off x="609600" y="1733550"/>
            <a:ext cx="8001000" cy="2133600"/>
          </a:xfrm>
        </p:spPr>
        <p:txBody>
          <a:bodyPr>
            <a:normAutofit/>
          </a:bodyPr>
          <a:lstStyle/>
          <a:p>
            <a:pPr marL="0" indent="0">
              <a:buNone/>
            </a:pPr>
            <a:r>
              <a:rPr lang="ar-SA" sz="1800" b="1" dirty="0">
                <a:solidFill>
                  <a:srgbClr val="FF0000"/>
                </a:solidFill>
                <a:latin typeface="Arial-BoldMT"/>
              </a:rPr>
              <a:t>1</a:t>
            </a:r>
            <a:r>
              <a:rPr lang="en-US" sz="2800" b="1" dirty="0">
                <a:solidFill>
                  <a:srgbClr val="FF0000"/>
                </a:solidFill>
                <a:latin typeface="Arial-BoldMT"/>
                <a:cs typeface="+mj-cs"/>
              </a:rPr>
              <a:t>- </a:t>
            </a:r>
            <a:r>
              <a:rPr lang="ar-AE" sz="2800" b="1" dirty="0">
                <a:solidFill>
                  <a:srgbClr val="FFFFFF"/>
                </a:solidFill>
                <a:latin typeface="Arial-BoldMT"/>
                <a:cs typeface="+mj-cs"/>
              </a:rPr>
              <a:t>1</a:t>
            </a:r>
            <a:r>
              <a:rPr lang="ar-AE" sz="2800" dirty="0">
                <a:solidFill>
                  <a:srgbClr val="242021"/>
                </a:solidFill>
                <a:latin typeface="Baseet"/>
                <a:cs typeface="+mj-cs"/>
              </a:rPr>
              <a:t>انقر فوق </a:t>
            </a:r>
            <a:r>
              <a:rPr lang="ar-AE" sz="2800" dirty="0">
                <a:solidFill>
                  <a:srgbClr val="3868B1"/>
                </a:solidFill>
                <a:latin typeface="Baseet"/>
                <a:cs typeface="+mj-cs"/>
              </a:rPr>
              <a:t>الزر ابدأ (</a:t>
            </a:r>
            <a:r>
              <a:rPr lang="en-US" sz="2800" dirty="0">
                <a:solidFill>
                  <a:srgbClr val="3868B1"/>
                </a:solidFill>
                <a:latin typeface="Baseet"/>
                <a:cs typeface="+mj-cs"/>
              </a:rPr>
              <a:t>Start</a:t>
            </a:r>
            <a:r>
              <a:rPr lang="ar-AE" sz="2800" dirty="0">
                <a:solidFill>
                  <a:srgbClr val="3868B1"/>
                </a:solidFill>
                <a:latin typeface="Baseet"/>
                <a:cs typeface="+mj-cs"/>
              </a:rPr>
              <a:t> )</a:t>
            </a:r>
            <a:r>
              <a:rPr lang="ar-SA" sz="2800" dirty="0">
                <a:solidFill>
                  <a:srgbClr val="3868B1"/>
                </a:solidFill>
                <a:latin typeface="Baseet"/>
                <a:cs typeface="+mj-cs"/>
              </a:rPr>
              <a:t> </a:t>
            </a:r>
            <a:r>
              <a:rPr lang="ar-AE" sz="2800" dirty="0">
                <a:solidFill>
                  <a:srgbClr val="242021"/>
                </a:solidFill>
                <a:latin typeface="Baseet"/>
                <a:cs typeface="+mj-cs"/>
              </a:rPr>
              <a:t>لفتح قائمة ابدأ (</a:t>
            </a:r>
            <a:r>
              <a:rPr lang="en-US" sz="2800" dirty="0">
                <a:solidFill>
                  <a:srgbClr val="242021"/>
                </a:solidFill>
                <a:latin typeface="Baseet"/>
                <a:cs typeface="+mj-cs"/>
              </a:rPr>
              <a:t>Start</a:t>
            </a:r>
            <a:r>
              <a:rPr lang="ar-AE" sz="2800" dirty="0">
                <a:solidFill>
                  <a:srgbClr val="242021"/>
                </a:solidFill>
                <a:latin typeface="Baseet"/>
                <a:cs typeface="+mj-cs"/>
              </a:rPr>
              <a:t>)</a:t>
            </a:r>
            <a:br>
              <a:rPr lang="en-US" sz="2800" dirty="0">
                <a:solidFill>
                  <a:srgbClr val="242021"/>
                </a:solidFill>
                <a:latin typeface="Baseet"/>
                <a:cs typeface="+mj-cs"/>
              </a:rPr>
            </a:br>
            <a:r>
              <a:rPr lang="ar-SA" b="1" i="0" dirty="0">
                <a:solidFill>
                  <a:srgbClr val="FF0000"/>
                </a:solidFill>
                <a:effectLst/>
                <a:latin typeface="Baseet"/>
                <a:cs typeface="+mj-cs"/>
              </a:rPr>
              <a:t>2-</a:t>
            </a:r>
            <a:r>
              <a:rPr lang="ar-SA" sz="2800" dirty="0">
                <a:solidFill>
                  <a:srgbClr val="242021"/>
                </a:solidFill>
                <a:latin typeface="Baseet"/>
                <a:cs typeface="+mj-cs"/>
              </a:rPr>
              <a:t> </a:t>
            </a:r>
            <a:r>
              <a:rPr lang="ar-AE" sz="2800" dirty="0">
                <a:solidFill>
                  <a:srgbClr val="242021"/>
                </a:solidFill>
                <a:latin typeface="Baseet"/>
                <a:cs typeface="+mj-cs"/>
              </a:rPr>
              <a:t>انقر فوق </a:t>
            </a:r>
            <a:r>
              <a:rPr lang="en-US" sz="2800" dirty="0">
                <a:solidFill>
                  <a:srgbClr val="3868B1"/>
                </a:solidFill>
                <a:latin typeface="Baseet"/>
                <a:cs typeface="+mj-cs"/>
              </a:rPr>
              <a:t>Word 2016</a:t>
            </a:r>
            <a:r>
              <a:rPr lang="ar-SA" sz="2800" dirty="0">
                <a:solidFill>
                  <a:srgbClr val="3868B1"/>
                </a:solidFill>
                <a:latin typeface="Baseet"/>
                <a:cs typeface="+mj-cs"/>
              </a:rPr>
              <a:t> </a:t>
            </a:r>
            <a:r>
              <a:rPr lang="ar-AE" sz="2800" dirty="0">
                <a:solidFill>
                  <a:srgbClr val="242021"/>
                </a:solidFill>
                <a:latin typeface="Baseet"/>
                <a:cs typeface="+mj-cs"/>
              </a:rPr>
              <a:t>من قائمة كل التطبيقات</a:t>
            </a:r>
            <a:r>
              <a:rPr lang="ar-SA" sz="2800" dirty="0">
                <a:solidFill>
                  <a:srgbClr val="242021"/>
                </a:solidFill>
                <a:latin typeface="Baseet"/>
                <a:cs typeface="+mj-cs"/>
              </a:rPr>
              <a:t> </a:t>
            </a:r>
            <a:r>
              <a:rPr lang="en-US" sz="2800" dirty="0">
                <a:solidFill>
                  <a:srgbClr val="242021"/>
                </a:solidFill>
                <a:latin typeface="Baseet"/>
                <a:cs typeface="+mj-cs"/>
              </a:rPr>
              <a:t>All Apps</a:t>
            </a:r>
            <a:r>
              <a:rPr lang="en-US" sz="3600" dirty="0">
                <a:cs typeface="+mj-cs"/>
              </a:rPr>
              <a:t> </a:t>
            </a:r>
            <a:br>
              <a:rPr lang="en-US" dirty="0"/>
            </a:br>
            <a:endParaRPr lang="ar-SA" dirty="0">
              <a:solidFill>
                <a:schemeClr val="tx1"/>
              </a:solidFill>
            </a:endParaRPr>
          </a:p>
        </p:txBody>
      </p:sp>
      <p:pic>
        <p:nvPicPr>
          <p:cNvPr id="7" name="صورة 6" descr="صورة تحتوي على نص, كمبيوتر, أسود&#10;&#10;تم إنشاء الوصف تلقائياً">
            <a:extLst>
              <a:ext uri="{FF2B5EF4-FFF2-40B4-BE49-F238E27FC236}">
                <a16:creationId xmlns:a16="http://schemas.microsoft.com/office/drawing/2014/main" id="{ACF13BF5-513A-473E-B76F-48E3EB9A9AD2}"/>
              </a:ext>
            </a:extLst>
          </p:cNvPr>
          <p:cNvPicPr>
            <a:picLocks noChangeAspect="1"/>
          </p:cNvPicPr>
          <p:nvPr/>
        </p:nvPicPr>
        <p:blipFill>
          <a:blip r:embed="rId2"/>
          <a:stretch>
            <a:fillRect/>
          </a:stretch>
        </p:blipFill>
        <p:spPr>
          <a:xfrm>
            <a:off x="609600" y="2967606"/>
            <a:ext cx="3728288" cy="3696853"/>
          </a:xfrm>
          <a:prstGeom prst="rect">
            <a:avLst/>
          </a:prstGeom>
        </p:spPr>
      </p:pic>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368" y="1000698"/>
            <a:ext cx="7772400" cy="761999"/>
          </a:xfrm>
        </p:spPr>
        <p:txBody>
          <a:bodyPr>
            <a:normAutofit/>
          </a:bodyPr>
          <a:lstStyle/>
          <a:p>
            <a:pPr algn="ctr"/>
            <a:r>
              <a:rPr lang="ar-JO" sz="3200" dirty="0"/>
              <a:t>تخصيص الشريط</a:t>
            </a:r>
            <a:endParaRPr lang="ar-SA" sz="3200" dirty="0"/>
          </a:p>
        </p:txBody>
      </p:sp>
      <p:sp>
        <p:nvSpPr>
          <p:cNvPr id="3" name="Subtitle 2"/>
          <p:cNvSpPr>
            <a:spLocks noGrp="1"/>
          </p:cNvSpPr>
          <p:nvPr>
            <p:ph type="subTitle" idx="1"/>
          </p:nvPr>
        </p:nvSpPr>
        <p:spPr>
          <a:xfrm>
            <a:off x="685800" y="2396837"/>
            <a:ext cx="7772400" cy="4648200"/>
          </a:xfrm>
        </p:spPr>
        <p:txBody>
          <a:bodyPr>
            <a:normAutofit/>
          </a:bodyPr>
          <a:lstStyle/>
          <a:p>
            <a:pPr algn="just"/>
            <a:r>
              <a:rPr lang="ar-SA" dirty="0"/>
              <a:t>سنتعرف على مهمة تخصيص أخيرة قبل الدخول في تفاصيل إنشاء مستند بالفعل. وسنستكشف في هذا الدرس سمة جديدة في معالج النصوص "وورد" وهي القدرة على تخصيص الشريط.</a:t>
            </a:r>
          </a:p>
        </p:txBody>
      </p:sp>
    </p:spTree>
    <p:extLst>
      <p:ext uri="{BB962C8B-B14F-4D97-AF65-F5344CB8AC3E}">
        <p14:creationId xmlns:p14="http://schemas.microsoft.com/office/powerpoint/2010/main" val="1122831274"/>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14984" y="564842"/>
            <a:ext cx="7772400" cy="686762"/>
          </a:xfrm>
        </p:spPr>
        <p:txBody>
          <a:bodyPr>
            <a:normAutofit/>
          </a:bodyPr>
          <a:lstStyle/>
          <a:p>
            <a:r>
              <a:rPr lang="ar-JO" sz="2800" dirty="0"/>
              <a:t>الشروع في العمل </a:t>
            </a:r>
            <a:endParaRPr lang="ar-SA" sz="2800" dirty="0"/>
          </a:p>
        </p:txBody>
      </p:sp>
      <p:sp>
        <p:nvSpPr>
          <p:cNvPr id="3" name="Subtitle 2"/>
          <p:cNvSpPr>
            <a:spLocks noGrp="1"/>
          </p:cNvSpPr>
          <p:nvPr>
            <p:ph type="subTitle" idx="1"/>
          </p:nvPr>
        </p:nvSpPr>
        <p:spPr>
          <a:xfrm>
            <a:off x="685800" y="2101113"/>
            <a:ext cx="7772400" cy="5029200"/>
          </a:xfrm>
        </p:spPr>
        <p:txBody>
          <a:bodyPr>
            <a:normAutofit/>
          </a:bodyPr>
          <a:lstStyle/>
          <a:p>
            <a:pPr algn="just"/>
            <a:r>
              <a:rPr lang="ar-SA" dirty="0"/>
              <a:t> </a:t>
            </a:r>
            <a:r>
              <a:rPr lang="ar-JO" dirty="0"/>
              <a:t>أ</a:t>
            </a:r>
            <a:r>
              <a:rPr lang="ar-SA" dirty="0"/>
              <a:t>حد أهداف التصميم الرئيسية لكل إصدار جديد من مايكروسوفت أوفيس هو تمكينك من القيام بالعمل بصورة أسرع وأكثر فاعلية. </a:t>
            </a:r>
          </a:p>
          <a:p>
            <a:pPr algn="just"/>
            <a:r>
              <a:rPr lang="ar-SA" dirty="0"/>
              <a:t>ومن أجل تحقيق هذا، فإنك تتمتع بالقدرة على تخصيص كل شيء تقريبا. في الإصدارات السابقة من معالج النصوص "وورد"، كان بإمكانك إضافة شريط أدوات أو قائمة جديدة، لكن لم يكن بإمكانك ترتيب التبويبات أو القوائم الافتراضية والتي كانت تعتبر سمة دائمة.</a:t>
            </a:r>
          </a:p>
          <a:p>
            <a:pPr algn="just"/>
            <a:r>
              <a:rPr lang="ar-SA" dirty="0"/>
              <a:t> لكن في معالج النصوص "وورد" 2016، يمكنك تخصيص كل شيء تقريبا.</a:t>
            </a:r>
          </a:p>
        </p:txBody>
      </p:sp>
    </p:spTree>
    <p:extLst>
      <p:ext uri="{BB962C8B-B14F-4D97-AF65-F5344CB8AC3E}">
        <p14:creationId xmlns:p14="http://schemas.microsoft.com/office/powerpoint/2010/main" val="2250722029"/>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9317" y="670037"/>
            <a:ext cx="7772400" cy="609599"/>
          </a:xfrm>
        </p:spPr>
        <p:txBody>
          <a:bodyPr>
            <a:normAutofit/>
          </a:bodyPr>
          <a:lstStyle/>
          <a:p>
            <a:r>
              <a:rPr lang="ar-JO" sz="2800" dirty="0"/>
              <a:t>إضافة أو إزالة التبويبات </a:t>
            </a:r>
            <a:endParaRPr lang="ar-SA" sz="2800" dirty="0"/>
          </a:p>
        </p:txBody>
      </p:sp>
      <p:sp>
        <p:nvSpPr>
          <p:cNvPr id="3" name="Subtitle 2"/>
          <p:cNvSpPr>
            <a:spLocks noGrp="1"/>
          </p:cNvSpPr>
          <p:nvPr>
            <p:ph type="subTitle" idx="1"/>
          </p:nvPr>
        </p:nvSpPr>
        <p:spPr>
          <a:xfrm>
            <a:off x="3900488" y="1903089"/>
            <a:ext cx="4576762" cy="5105400"/>
          </a:xfrm>
        </p:spPr>
        <p:txBody>
          <a:bodyPr>
            <a:normAutofit/>
          </a:bodyPr>
          <a:lstStyle/>
          <a:p>
            <a:pPr algn="just"/>
            <a:r>
              <a:rPr lang="ar-SA" dirty="0"/>
              <a:t>تظهر القائمة الموجودة إلى اليسار التبويبات الرئيسية المستخدمة في معالج النصوص "وود" 2016 وذلك من خلال زر الماوس اليمين في مكان ما على الشريط (تخصيص الشريط) .</a:t>
            </a:r>
            <a:endParaRPr lang="en-US" dirty="0"/>
          </a:p>
          <a:p>
            <a:pPr algn="just"/>
            <a:endParaRPr lang="ar-SA" dirty="0"/>
          </a:p>
          <a:p>
            <a:pPr algn="just"/>
            <a:r>
              <a:rPr lang="ar-SA" dirty="0"/>
              <a:t> وينبغي </a:t>
            </a:r>
            <a:r>
              <a:rPr lang="ar-JO" dirty="0"/>
              <a:t>أ</a:t>
            </a:r>
            <a:r>
              <a:rPr lang="ar-SA" dirty="0"/>
              <a:t>ن تكون </a:t>
            </a:r>
            <a:r>
              <a:rPr lang="ar-SA" dirty="0" err="1"/>
              <a:t>التبويبات</a:t>
            </a:r>
            <a:r>
              <a:rPr lang="ar-SA" dirty="0"/>
              <a:t> التسعة الأولى مألوفة لديك.</a:t>
            </a:r>
            <a:endParaRPr lang="en-US" dirty="0"/>
          </a:p>
          <a:p>
            <a:pPr algn="just"/>
            <a:endParaRPr lang="ar-SA" dirty="0"/>
          </a:p>
        </p:txBody>
      </p:sp>
      <p:pic>
        <p:nvPicPr>
          <p:cNvPr id="5" name="صورة 4">
            <a:extLst>
              <a:ext uri="{FF2B5EF4-FFF2-40B4-BE49-F238E27FC236}">
                <a16:creationId xmlns:a16="http://schemas.microsoft.com/office/drawing/2014/main" id="{09E09EC5-E3BE-404B-984B-6CAF6B6C3B61}"/>
              </a:ext>
            </a:extLst>
          </p:cNvPr>
          <p:cNvPicPr>
            <a:picLocks noChangeAspect="1"/>
          </p:cNvPicPr>
          <p:nvPr/>
        </p:nvPicPr>
        <p:blipFill rotWithShape="1">
          <a:blip r:embed="rId2"/>
          <a:srcRect l="6094" r="83125" b="54212"/>
          <a:stretch/>
        </p:blipFill>
        <p:spPr>
          <a:xfrm>
            <a:off x="277868" y="2130315"/>
            <a:ext cx="3433598" cy="40576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93882620"/>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72825" y="533400"/>
            <a:ext cx="7772400" cy="762000"/>
          </a:xfrm>
        </p:spPr>
        <p:txBody>
          <a:bodyPr>
            <a:normAutofit/>
          </a:bodyPr>
          <a:lstStyle/>
          <a:p>
            <a:r>
              <a:rPr lang="ar-JO" sz="2800" dirty="0"/>
              <a:t>ترتيب التبويبات والمجموعات </a:t>
            </a:r>
            <a:endParaRPr lang="ar-SA" sz="2800" dirty="0"/>
          </a:p>
        </p:txBody>
      </p:sp>
      <p:sp>
        <p:nvSpPr>
          <p:cNvPr id="3" name="Subtitle 2"/>
          <p:cNvSpPr>
            <a:spLocks noGrp="1"/>
          </p:cNvSpPr>
          <p:nvPr>
            <p:ph type="subTitle" idx="1"/>
          </p:nvPr>
        </p:nvSpPr>
        <p:spPr>
          <a:xfrm>
            <a:off x="4256689" y="1960972"/>
            <a:ext cx="4452384" cy="5029200"/>
          </a:xfrm>
        </p:spPr>
        <p:txBody>
          <a:bodyPr>
            <a:normAutofit/>
          </a:bodyPr>
          <a:lstStyle/>
          <a:p>
            <a:pPr algn="justLow">
              <a:buFont typeface="Arial" pitchFamily="34" charset="0"/>
              <a:buChar char="•"/>
            </a:pPr>
            <a:r>
              <a:rPr lang="ar-SA" dirty="0">
                <a:solidFill>
                  <a:schemeClr val="tx1"/>
                </a:solidFill>
              </a:rPr>
              <a:t>يمكنك إعادة ترتيب التبويبات المجموعات والأوامر المختلفة. </a:t>
            </a:r>
            <a:endParaRPr lang="en-US" dirty="0">
              <a:solidFill>
                <a:schemeClr val="tx1"/>
              </a:solidFill>
            </a:endParaRPr>
          </a:p>
          <a:p>
            <a:pPr algn="justLow">
              <a:buFont typeface="Arial" pitchFamily="34" charset="0"/>
              <a:buChar char="•"/>
            </a:pPr>
            <a:r>
              <a:rPr lang="ar-SA" dirty="0">
                <a:solidFill>
                  <a:schemeClr val="tx1"/>
                </a:solidFill>
              </a:rPr>
              <a:t>أولا، قم بتوسيع التبويبة أو المجموعة من خلال النقر على إشارة +. </a:t>
            </a:r>
            <a:endParaRPr lang="en-US" dirty="0">
              <a:solidFill>
                <a:schemeClr val="tx1"/>
              </a:solidFill>
            </a:endParaRPr>
          </a:p>
          <a:p>
            <a:pPr algn="justLow">
              <a:buFont typeface="Arial" pitchFamily="34" charset="0"/>
              <a:buChar char="•"/>
            </a:pPr>
            <a:r>
              <a:rPr lang="ar-SA" dirty="0">
                <a:solidFill>
                  <a:schemeClr val="tx1"/>
                </a:solidFill>
              </a:rPr>
              <a:t>سيقوم هذا بتوسيع محتويات تلك المجموعة أو التبويبة. </a:t>
            </a:r>
            <a:endParaRPr lang="en-US" dirty="0">
              <a:solidFill>
                <a:schemeClr val="tx1"/>
              </a:solidFill>
            </a:endParaRPr>
          </a:p>
          <a:p>
            <a:pPr algn="justLow">
              <a:buFont typeface="Arial" pitchFamily="34" charset="0"/>
              <a:buChar char="•"/>
            </a:pPr>
            <a:r>
              <a:rPr lang="ar-SA" dirty="0">
                <a:solidFill>
                  <a:schemeClr val="tx1"/>
                </a:solidFill>
              </a:rPr>
              <a:t>لإعادة ترتيب العناصر، اختر عنصرا ما ثم أُنقر على أسهم للأعلى أو للأسفل لإعادة ترتيبها</a:t>
            </a:r>
            <a:r>
              <a:rPr lang="ar-JO" dirty="0">
                <a:solidFill>
                  <a:schemeClr val="tx1"/>
                </a:solidFill>
              </a:rPr>
              <a:t>.</a:t>
            </a:r>
            <a:endParaRPr lang="ar-SA" dirty="0">
              <a:solidFill>
                <a:schemeClr val="tx1"/>
              </a:solidFill>
            </a:endParaRPr>
          </a:p>
        </p:txBody>
      </p:sp>
      <p:pic>
        <p:nvPicPr>
          <p:cNvPr id="5" name="صورة 4">
            <a:extLst>
              <a:ext uri="{FF2B5EF4-FFF2-40B4-BE49-F238E27FC236}">
                <a16:creationId xmlns:a16="http://schemas.microsoft.com/office/drawing/2014/main" id="{7F78E696-B72E-47C0-8F95-43713AE5A5CA}"/>
              </a:ext>
            </a:extLst>
          </p:cNvPr>
          <p:cNvPicPr>
            <a:picLocks noChangeAspect="1"/>
          </p:cNvPicPr>
          <p:nvPr/>
        </p:nvPicPr>
        <p:blipFill rotWithShape="1">
          <a:blip r:embed="rId2"/>
          <a:srcRect l="6094" r="83125" b="54212"/>
          <a:stretch/>
        </p:blipFill>
        <p:spPr>
          <a:xfrm>
            <a:off x="277868" y="2130315"/>
            <a:ext cx="3433598" cy="40576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761584148"/>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42700"/>
            <a:ext cx="7772400" cy="533399"/>
          </a:xfrm>
        </p:spPr>
        <p:txBody>
          <a:bodyPr>
            <a:normAutofit/>
          </a:bodyPr>
          <a:lstStyle/>
          <a:p>
            <a:r>
              <a:rPr lang="ar-JO" sz="2800" dirty="0"/>
              <a:t>إنشاء </a:t>
            </a:r>
            <a:r>
              <a:rPr lang="ar-JO" sz="2800" dirty="0" err="1"/>
              <a:t>تبويبات</a:t>
            </a:r>
            <a:r>
              <a:rPr lang="ar-JO" sz="2800" dirty="0"/>
              <a:t> ومجموعات جديدة</a:t>
            </a:r>
            <a:endParaRPr lang="ar-SA" sz="2800" dirty="0"/>
          </a:p>
        </p:txBody>
      </p:sp>
      <p:sp>
        <p:nvSpPr>
          <p:cNvPr id="3" name="Subtitle 2"/>
          <p:cNvSpPr>
            <a:spLocks noGrp="1"/>
          </p:cNvSpPr>
          <p:nvPr>
            <p:ph type="subTitle" idx="1"/>
          </p:nvPr>
        </p:nvSpPr>
        <p:spPr>
          <a:xfrm>
            <a:off x="685800" y="2173015"/>
            <a:ext cx="7772400" cy="5410200"/>
          </a:xfrm>
        </p:spPr>
        <p:txBody>
          <a:bodyPr/>
          <a:lstStyle/>
          <a:p>
            <a:r>
              <a:rPr lang="ar-SA" dirty="0"/>
              <a:t>يمكنك إنشاء تبويباتك ومجموعاتك الخاصة باستخدام الأوامر في </a:t>
            </a:r>
            <a:r>
              <a:rPr lang="ar-JO" dirty="0"/>
              <a:t>أ</a:t>
            </a:r>
            <a:r>
              <a:rPr lang="ar-SA" dirty="0"/>
              <a:t>سفل مربع حوار خيارات </a:t>
            </a:r>
            <a:r>
              <a:rPr lang="en-US" dirty="0"/>
              <a:t>Word </a:t>
            </a:r>
            <a:r>
              <a:rPr lang="ar-SA" dirty="0"/>
              <a:t>.</a:t>
            </a:r>
            <a:endParaRPr lang="en-US" dirty="0"/>
          </a:p>
          <a:p>
            <a:endParaRPr lang="ar-SA" dirty="0"/>
          </a:p>
        </p:txBody>
      </p:sp>
      <p:pic>
        <p:nvPicPr>
          <p:cNvPr id="4" name="Picture 3"/>
          <p:cNvPicPr/>
          <p:nvPr/>
        </p:nvPicPr>
        <p:blipFill>
          <a:blip r:embed="rId2" cstate="print"/>
          <a:srcRect/>
          <a:stretch>
            <a:fillRect/>
          </a:stretch>
        </p:blipFill>
        <p:spPr bwMode="auto">
          <a:xfrm>
            <a:off x="2743200" y="4171950"/>
            <a:ext cx="4229100" cy="1298684"/>
          </a:xfrm>
          <a:prstGeom prst="rect">
            <a:avLst/>
          </a:prstGeom>
          <a:noFill/>
        </p:spPr>
      </p:pic>
    </p:spTree>
    <p:extLst>
      <p:ext uri="{BB962C8B-B14F-4D97-AF65-F5344CB8AC3E}">
        <p14:creationId xmlns:p14="http://schemas.microsoft.com/office/powerpoint/2010/main" val="1543606910"/>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7700" y="400052"/>
            <a:ext cx="7772400" cy="685799"/>
          </a:xfrm>
        </p:spPr>
        <p:txBody>
          <a:bodyPr>
            <a:normAutofit/>
          </a:bodyPr>
          <a:lstStyle/>
          <a:p>
            <a:r>
              <a:rPr lang="ar-JO" sz="2800" dirty="0"/>
              <a:t>تخصيص أوامر المجموعة </a:t>
            </a:r>
            <a:endParaRPr lang="ar-SA" sz="2800" dirty="0"/>
          </a:p>
        </p:txBody>
      </p:sp>
      <p:sp>
        <p:nvSpPr>
          <p:cNvPr id="3" name="Subtitle 2"/>
          <p:cNvSpPr>
            <a:spLocks noGrp="1"/>
          </p:cNvSpPr>
          <p:nvPr>
            <p:ph type="subTitle" idx="1"/>
          </p:nvPr>
        </p:nvSpPr>
        <p:spPr>
          <a:xfrm>
            <a:off x="685800" y="1371966"/>
            <a:ext cx="7772400" cy="2166742"/>
          </a:xfrm>
        </p:spPr>
        <p:txBody>
          <a:bodyPr>
            <a:normAutofit/>
          </a:bodyPr>
          <a:lstStyle/>
          <a:p>
            <a:pPr algn="just"/>
            <a:r>
              <a:rPr lang="ar-SA" dirty="0"/>
              <a:t>يمكنك إضافة أو إزالة المجموعات والأوامر المختلفة من التبويبات المخصصة (ولكن ليس من أي تبويبة افتراضية). </a:t>
            </a:r>
            <a:endParaRPr lang="en-US" dirty="0"/>
          </a:p>
          <a:p>
            <a:pPr algn="just"/>
            <a:r>
              <a:rPr lang="ar-SA" dirty="0"/>
              <a:t>قم بتوسيع المجموعة التي ترغب بتعبئتها بالأوامر وقم بتحديد الأمر من القائمة الموجودة إلى اليمين ثم أُنقر على إضافة. </a:t>
            </a:r>
            <a:endParaRPr lang="ar-JO" dirty="0"/>
          </a:p>
          <a:p>
            <a:pPr algn="just"/>
            <a:endParaRPr lang="ar-SA" dirty="0"/>
          </a:p>
        </p:txBody>
      </p:sp>
      <p:pic>
        <p:nvPicPr>
          <p:cNvPr id="5" name="صورة 4">
            <a:extLst>
              <a:ext uri="{FF2B5EF4-FFF2-40B4-BE49-F238E27FC236}">
                <a16:creationId xmlns:a16="http://schemas.microsoft.com/office/drawing/2014/main" id="{933123DB-6DB0-44FA-A275-A11901021976}"/>
              </a:ext>
            </a:extLst>
          </p:cNvPr>
          <p:cNvPicPr>
            <a:picLocks noChangeAspect="1"/>
          </p:cNvPicPr>
          <p:nvPr/>
        </p:nvPicPr>
        <p:blipFill rotWithShape="1">
          <a:blip r:embed="rId2"/>
          <a:srcRect l="5937" t="4836" r="70313" b="38590"/>
          <a:stretch/>
        </p:blipFill>
        <p:spPr>
          <a:xfrm>
            <a:off x="1471611" y="3481998"/>
            <a:ext cx="5114640" cy="3237456"/>
          </a:xfrm>
          <a:prstGeom prst="rect">
            <a:avLst/>
          </a:prstGeom>
        </p:spPr>
      </p:pic>
      <p:sp>
        <p:nvSpPr>
          <p:cNvPr id="6" name="شكل بيضاوي 5">
            <a:extLst>
              <a:ext uri="{FF2B5EF4-FFF2-40B4-BE49-F238E27FC236}">
                <a16:creationId xmlns:a16="http://schemas.microsoft.com/office/drawing/2014/main" id="{D38402B0-5503-436A-8456-5D78B1C424E4}"/>
              </a:ext>
            </a:extLst>
          </p:cNvPr>
          <p:cNvSpPr/>
          <p:nvPr/>
        </p:nvSpPr>
        <p:spPr>
          <a:xfrm>
            <a:off x="4812366" y="5543547"/>
            <a:ext cx="1745600" cy="21431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شكل بيضاوي 6">
            <a:extLst>
              <a:ext uri="{FF2B5EF4-FFF2-40B4-BE49-F238E27FC236}">
                <a16:creationId xmlns:a16="http://schemas.microsoft.com/office/drawing/2014/main" id="{0FCAC277-E532-4C91-A720-103DFD10450C}"/>
              </a:ext>
            </a:extLst>
          </p:cNvPr>
          <p:cNvSpPr/>
          <p:nvPr/>
        </p:nvSpPr>
        <p:spPr>
          <a:xfrm>
            <a:off x="3626507" y="5122157"/>
            <a:ext cx="1228725" cy="19279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شكل بيضاوي 7">
            <a:extLst>
              <a:ext uri="{FF2B5EF4-FFF2-40B4-BE49-F238E27FC236}">
                <a16:creationId xmlns:a16="http://schemas.microsoft.com/office/drawing/2014/main" id="{80919E73-CDF0-49D9-A5BA-E1BDCB186615}"/>
              </a:ext>
            </a:extLst>
          </p:cNvPr>
          <p:cNvSpPr/>
          <p:nvPr/>
        </p:nvSpPr>
        <p:spPr>
          <a:xfrm>
            <a:off x="2586044" y="5829299"/>
            <a:ext cx="1228725" cy="20002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مربع نص 8">
            <a:extLst>
              <a:ext uri="{FF2B5EF4-FFF2-40B4-BE49-F238E27FC236}">
                <a16:creationId xmlns:a16="http://schemas.microsoft.com/office/drawing/2014/main" id="{94F7205B-CA97-4EE3-BE17-C168F35A33D8}"/>
              </a:ext>
            </a:extLst>
          </p:cNvPr>
          <p:cNvSpPr txBox="1"/>
          <p:nvPr/>
        </p:nvSpPr>
        <p:spPr>
          <a:xfrm>
            <a:off x="2969348" y="6029320"/>
            <a:ext cx="457200" cy="646331"/>
          </a:xfrm>
          <a:prstGeom prst="rect">
            <a:avLst/>
          </a:prstGeom>
          <a:noFill/>
        </p:spPr>
        <p:txBody>
          <a:bodyPr wrap="square" rtlCol="0">
            <a:spAutoFit/>
          </a:bodyPr>
          <a:lstStyle/>
          <a:p>
            <a:r>
              <a:rPr lang="ar-SA" sz="3600" dirty="0">
                <a:solidFill>
                  <a:srgbClr val="FF0000"/>
                </a:solidFill>
              </a:rPr>
              <a:t>3</a:t>
            </a:r>
            <a:endParaRPr lang="en-US" sz="3600" dirty="0">
              <a:solidFill>
                <a:srgbClr val="FF0000"/>
              </a:solidFill>
            </a:endParaRPr>
          </a:p>
        </p:txBody>
      </p:sp>
      <p:sp>
        <p:nvSpPr>
          <p:cNvPr id="10" name="مربع نص 9">
            <a:extLst>
              <a:ext uri="{FF2B5EF4-FFF2-40B4-BE49-F238E27FC236}">
                <a16:creationId xmlns:a16="http://schemas.microsoft.com/office/drawing/2014/main" id="{7BF1DF1C-D75E-4457-8310-3909202B5B3D}"/>
              </a:ext>
            </a:extLst>
          </p:cNvPr>
          <p:cNvSpPr txBox="1"/>
          <p:nvPr/>
        </p:nvSpPr>
        <p:spPr>
          <a:xfrm>
            <a:off x="4012267" y="5296340"/>
            <a:ext cx="457200" cy="646331"/>
          </a:xfrm>
          <a:prstGeom prst="rect">
            <a:avLst/>
          </a:prstGeom>
          <a:noFill/>
        </p:spPr>
        <p:txBody>
          <a:bodyPr wrap="square" rtlCol="0">
            <a:spAutoFit/>
          </a:bodyPr>
          <a:lstStyle/>
          <a:p>
            <a:r>
              <a:rPr lang="ar-SA" sz="3600" dirty="0">
                <a:solidFill>
                  <a:srgbClr val="FF0000"/>
                </a:solidFill>
              </a:rPr>
              <a:t>2</a:t>
            </a:r>
            <a:endParaRPr lang="en-US" sz="3600" dirty="0">
              <a:solidFill>
                <a:srgbClr val="FF0000"/>
              </a:solidFill>
            </a:endParaRPr>
          </a:p>
        </p:txBody>
      </p:sp>
      <p:sp>
        <p:nvSpPr>
          <p:cNvPr id="11" name="مربع نص 10">
            <a:extLst>
              <a:ext uri="{FF2B5EF4-FFF2-40B4-BE49-F238E27FC236}">
                <a16:creationId xmlns:a16="http://schemas.microsoft.com/office/drawing/2014/main" id="{1F94ECBD-1D2F-40BA-B179-7F6649287185}"/>
              </a:ext>
            </a:extLst>
          </p:cNvPr>
          <p:cNvSpPr txBox="1"/>
          <p:nvPr/>
        </p:nvSpPr>
        <p:spPr>
          <a:xfrm>
            <a:off x="5838684" y="5757861"/>
            <a:ext cx="457200" cy="646331"/>
          </a:xfrm>
          <a:prstGeom prst="rect">
            <a:avLst/>
          </a:prstGeom>
          <a:noFill/>
        </p:spPr>
        <p:txBody>
          <a:bodyPr wrap="square" rtlCol="0">
            <a:spAutoFit/>
          </a:bodyPr>
          <a:lstStyle/>
          <a:p>
            <a:r>
              <a:rPr lang="ar-SA" sz="3600" dirty="0">
                <a:solidFill>
                  <a:srgbClr val="FF0000"/>
                </a:solidFill>
              </a:rPr>
              <a:t>1</a:t>
            </a:r>
            <a:endParaRPr lang="en-US" sz="3600" dirty="0">
              <a:solidFill>
                <a:srgbClr val="FF0000"/>
              </a:solidFill>
            </a:endParaRPr>
          </a:p>
        </p:txBody>
      </p:sp>
    </p:spTree>
    <p:extLst>
      <p:ext uri="{BB962C8B-B14F-4D97-AF65-F5344CB8AC3E}">
        <p14:creationId xmlns:p14="http://schemas.microsoft.com/office/powerpoint/2010/main" val="256042597"/>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9474" y="762001"/>
            <a:ext cx="7772400" cy="609599"/>
          </a:xfrm>
        </p:spPr>
        <p:txBody>
          <a:bodyPr>
            <a:normAutofit/>
          </a:bodyPr>
          <a:lstStyle/>
          <a:p>
            <a:r>
              <a:rPr lang="ar-JO" sz="2800" dirty="0"/>
              <a:t>إعادة تعيين كافة </a:t>
            </a:r>
            <a:r>
              <a:rPr lang="ar-JO" sz="2800" dirty="0" err="1"/>
              <a:t>التخصيصات</a:t>
            </a:r>
            <a:r>
              <a:rPr lang="ar-JO" sz="2800" dirty="0"/>
              <a:t> </a:t>
            </a:r>
            <a:endParaRPr lang="ar-SA" sz="2800" dirty="0"/>
          </a:p>
        </p:txBody>
      </p:sp>
      <p:sp>
        <p:nvSpPr>
          <p:cNvPr id="3" name="Subtitle 2"/>
          <p:cNvSpPr>
            <a:spLocks noGrp="1"/>
          </p:cNvSpPr>
          <p:nvPr>
            <p:ph type="subTitle" idx="1"/>
          </p:nvPr>
        </p:nvSpPr>
        <p:spPr>
          <a:xfrm>
            <a:off x="685800" y="2340742"/>
            <a:ext cx="7772400" cy="3820711"/>
          </a:xfrm>
        </p:spPr>
        <p:txBody>
          <a:bodyPr>
            <a:normAutofit/>
          </a:bodyPr>
          <a:lstStyle/>
          <a:p>
            <a:pPr algn="just"/>
            <a:r>
              <a:rPr lang="ar-SA" dirty="0"/>
              <a:t>قم بفتح مربع حوار خيارات </a:t>
            </a:r>
            <a:r>
              <a:rPr lang="en-US" dirty="0"/>
              <a:t>Word</a:t>
            </a:r>
            <a:r>
              <a:rPr lang="ar-SA" dirty="0"/>
              <a:t> لتخصيص الشريط ثم أُنقر على " إعادة تعيين</a:t>
            </a:r>
            <a:r>
              <a:rPr lang="ar-JO" dirty="0"/>
              <a:t> -</a:t>
            </a:r>
            <a:r>
              <a:rPr lang="ar-SA" dirty="0"/>
              <a:t> إعادة تعيين كافة التخصيصات ". </a:t>
            </a:r>
            <a:endParaRPr lang="en-US" dirty="0"/>
          </a:p>
          <a:p>
            <a:pPr algn="just"/>
            <a:r>
              <a:rPr lang="ar-SA" dirty="0"/>
              <a:t>سيلغي هذا كافة التبويبات والمجموعات المخصصة. لاحظ أن هذا الأمر سيعيد تعيين شريط أدوات الوصول السريع كذلك. </a:t>
            </a:r>
          </a:p>
        </p:txBody>
      </p:sp>
      <p:pic>
        <p:nvPicPr>
          <p:cNvPr id="4" name="Picture 3"/>
          <p:cNvPicPr/>
          <p:nvPr/>
        </p:nvPicPr>
        <p:blipFill>
          <a:blip r:embed="rId2" cstate="print"/>
          <a:srcRect/>
          <a:stretch>
            <a:fillRect/>
          </a:stretch>
        </p:blipFill>
        <p:spPr bwMode="auto">
          <a:xfrm>
            <a:off x="1792015" y="4811311"/>
            <a:ext cx="3527747" cy="1167788"/>
          </a:xfrm>
          <a:prstGeom prst="rect">
            <a:avLst/>
          </a:prstGeom>
          <a:noFill/>
        </p:spPr>
      </p:pic>
    </p:spTree>
    <p:extLst>
      <p:ext uri="{BB962C8B-B14F-4D97-AF65-F5344CB8AC3E}">
        <p14:creationId xmlns:p14="http://schemas.microsoft.com/office/powerpoint/2010/main" val="2716916518"/>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4350" y="575772"/>
            <a:ext cx="7772400" cy="685801"/>
          </a:xfrm>
        </p:spPr>
        <p:txBody>
          <a:bodyPr>
            <a:normAutofit/>
          </a:bodyPr>
          <a:lstStyle/>
          <a:p>
            <a:r>
              <a:rPr lang="ar-JO" sz="2800" dirty="0"/>
              <a:t>استخدام شريط المعلومات</a:t>
            </a:r>
            <a:endParaRPr lang="ar-SA" sz="2800" dirty="0"/>
          </a:p>
        </p:txBody>
      </p:sp>
      <p:sp>
        <p:nvSpPr>
          <p:cNvPr id="3" name="Subtitle 2"/>
          <p:cNvSpPr>
            <a:spLocks noGrp="1"/>
          </p:cNvSpPr>
          <p:nvPr>
            <p:ph type="subTitle" idx="1"/>
          </p:nvPr>
        </p:nvSpPr>
        <p:spPr>
          <a:xfrm>
            <a:off x="685800" y="2133600"/>
            <a:ext cx="7772400" cy="47244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3000" dirty="0">
                <a:solidFill>
                  <a:schemeClr val="tx1"/>
                </a:solidFill>
              </a:rPr>
              <a:t>يوفر شريط المعلومات معلومات إرشادية سريعة عن المستند. وهو موجود في أسفل إطار معالج النصوص "وورد".</a:t>
            </a:r>
            <a:endParaRPr lang="en-US" sz="3000" dirty="0">
              <a:solidFill>
                <a:schemeClr val="tx1"/>
              </a:solidFill>
            </a:endParaRPr>
          </a:p>
          <a:p>
            <a:pPr algn="r">
              <a:lnSpc>
                <a:spcPct val="80000"/>
              </a:lnSpc>
              <a:buFont typeface="Arial" pitchFamily="34" charset="0"/>
              <a:buChar char="•"/>
            </a:pPr>
            <a:endParaRPr lang="ar-SA" sz="3000" dirty="0">
              <a:solidFill>
                <a:schemeClr val="tx1"/>
              </a:solidFill>
            </a:endParaRPr>
          </a:p>
        </p:txBody>
      </p:sp>
      <p:pic>
        <p:nvPicPr>
          <p:cNvPr id="4" name="صورة 51"/>
          <p:cNvPicPr/>
          <p:nvPr/>
        </p:nvPicPr>
        <p:blipFill>
          <a:blip r:embed="rId2" cstate="print"/>
          <a:srcRect/>
          <a:stretch>
            <a:fillRect/>
          </a:stretch>
        </p:blipFill>
        <p:spPr bwMode="auto">
          <a:xfrm>
            <a:off x="1828802" y="4729657"/>
            <a:ext cx="5476875" cy="828675"/>
          </a:xfrm>
          <a:prstGeom prst="rect">
            <a:avLst/>
          </a:prstGeom>
          <a:noFill/>
          <a:ln w="9525">
            <a:noFill/>
            <a:miter lim="800000"/>
            <a:headEnd/>
            <a:tailEnd/>
          </a:ln>
        </p:spPr>
      </p:pic>
    </p:spTree>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610081"/>
            <a:ext cx="7772400" cy="762962"/>
          </a:xfrm>
        </p:spPr>
        <p:txBody>
          <a:bodyPr>
            <a:normAutofit/>
          </a:bodyPr>
          <a:lstStyle/>
          <a:p>
            <a:r>
              <a:rPr lang="ar-JO" sz="3200" dirty="0"/>
              <a:t>استخدام شريط الأدوات المُصغر</a:t>
            </a:r>
            <a:endParaRPr lang="ar-SA" sz="3200" dirty="0"/>
          </a:p>
        </p:txBody>
      </p:sp>
      <p:sp>
        <p:nvSpPr>
          <p:cNvPr id="3" name="Subtitle 2"/>
          <p:cNvSpPr>
            <a:spLocks noGrp="1"/>
          </p:cNvSpPr>
          <p:nvPr>
            <p:ph type="subTitle" idx="1"/>
          </p:nvPr>
        </p:nvSpPr>
        <p:spPr>
          <a:xfrm>
            <a:off x="228600" y="1933575"/>
            <a:ext cx="7772400" cy="48006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lnSpc>
                <a:spcPct val="80000"/>
              </a:lnSpc>
              <a:buFont typeface="Arial" pitchFamily="34" charset="0"/>
              <a:buChar char="•"/>
            </a:pPr>
            <a:r>
              <a:rPr lang="ar-JO" sz="3000" dirty="0">
                <a:solidFill>
                  <a:schemeClr val="tx1"/>
                </a:solidFill>
              </a:rPr>
              <a:t>لقد تعلمنا في الجزء السابق كيفية كتابة وتحديد النص. </a:t>
            </a:r>
            <a:endParaRPr lang="en-US" sz="3000" dirty="0">
              <a:solidFill>
                <a:schemeClr val="tx1"/>
              </a:solidFill>
            </a:endParaRPr>
          </a:p>
          <a:p>
            <a:pPr algn="just">
              <a:lnSpc>
                <a:spcPct val="80000"/>
              </a:lnSpc>
              <a:buFont typeface="Arial" pitchFamily="34" charset="0"/>
              <a:buChar char="•"/>
            </a:pPr>
            <a:r>
              <a:rPr lang="ar-JO" sz="3000" dirty="0">
                <a:solidFill>
                  <a:schemeClr val="tx1"/>
                </a:solidFill>
              </a:rPr>
              <a:t>ولا بد انك لاحظت شريط الأدوات المُصغر يظهر إذا قمت بتحريك الماوس بالقرب من النص المظلل:</a:t>
            </a:r>
            <a:endParaRPr lang="ar-SA" sz="3000" dirty="0">
              <a:solidFill>
                <a:schemeClr val="tx1"/>
              </a:solidFill>
            </a:endParaRPr>
          </a:p>
        </p:txBody>
      </p:sp>
      <p:pic>
        <p:nvPicPr>
          <p:cNvPr id="4" name="صورة 50"/>
          <p:cNvPicPr/>
          <p:nvPr/>
        </p:nvPicPr>
        <p:blipFill>
          <a:blip r:embed="rId2" cstate="print"/>
          <a:srcRect/>
          <a:stretch>
            <a:fillRect/>
          </a:stretch>
        </p:blipFill>
        <p:spPr bwMode="auto">
          <a:xfrm>
            <a:off x="2242377" y="3808666"/>
            <a:ext cx="5374577" cy="1732598"/>
          </a:xfrm>
          <a:prstGeom prst="rect">
            <a:avLst/>
          </a:prstGeom>
          <a:noFill/>
          <a:ln w="9525">
            <a:noFill/>
            <a:miter lim="800000"/>
            <a:headEnd/>
            <a:tailEnd/>
          </a:ln>
        </p:spPr>
      </p:pic>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496" y="904876"/>
            <a:ext cx="7772400" cy="533401"/>
          </a:xfrm>
        </p:spPr>
        <p:txBody>
          <a:bodyPr>
            <a:normAutofit/>
          </a:bodyPr>
          <a:lstStyle/>
          <a:p>
            <a:r>
              <a:rPr lang="ar-JO" sz="2800" dirty="0"/>
              <a:t>استخدام مربعات الحوار</a:t>
            </a:r>
            <a:endParaRPr lang="ar-SA" sz="2800" dirty="0"/>
          </a:p>
        </p:txBody>
      </p:sp>
      <p:sp>
        <p:nvSpPr>
          <p:cNvPr id="3" name="Subtitle 2"/>
          <p:cNvSpPr>
            <a:spLocks noGrp="1"/>
          </p:cNvSpPr>
          <p:nvPr>
            <p:ph type="subTitle" idx="1"/>
          </p:nvPr>
        </p:nvSpPr>
        <p:spPr>
          <a:xfrm>
            <a:off x="539496" y="1485900"/>
            <a:ext cx="7994904" cy="4953000"/>
          </a:xfrm>
          <a:noFill/>
          <a:ln w="9525">
            <a:noFill/>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algn="r">
              <a:buFont typeface="Arial" pitchFamily="34" charset="0"/>
              <a:buChar char="•"/>
            </a:pPr>
            <a:r>
              <a:rPr lang="ar-JO" sz="3000" dirty="0">
                <a:solidFill>
                  <a:schemeClr val="tx1"/>
                </a:solidFill>
              </a:rPr>
              <a:t>يمكن الوصول إلى بعض سمات معالج النصوص "وورد" المتقدمة من خلال مربعات الحوار. ويمكن فتح العديد من مربعات الحوار من خلال النقر على زر في مجموعة موجودة في الشريط . لنقم بإلقاء نظرة على مربع حوار شائع الاستخدام وهو الخط.</a:t>
            </a:r>
          </a:p>
          <a:p>
            <a:pPr algn="r">
              <a:buFont typeface="Arial" pitchFamily="34" charset="0"/>
              <a:buChar char="•"/>
            </a:pPr>
            <a:r>
              <a:rPr lang="ar-JO" sz="3000" dirty="0">
                <a:solidFill>
                  <a:schemeClr val="tx1"/>
                </a:solidFill>
              </a:rPr>
              <a:t>التبويبات</a:t>
            </a:r>
          </a:p>
          <a:p>
            <a:pPr algn="r">
              <a:buFont typeface="Arial" pitchFamily="34" charset="0"/>
              <a:buChar char="•"/>
            </a:pPr>
            <a:r>
              <a:rPr lang="ar-JO" sz="3000" dirty="0">
                <a:solidFill>
                  <a:schemeClr val="tx1"/>
                </a:solidFill>
              </a:rPr>
              <a:t>قوائم الإسدال</a:t>
            </a:r>
          </a:p>
          <a:p>
            <a:pPr algn="r">
              <a:buFont typeface="Arial" pitchFamily="34" charset="0"/>
              <a:buChar char="•"/>
            </a:pPr>
            <a:r>
              <a:rPr lang="ar-JO" sz="3000" dirty="0">
                <a:solidFill>
                  <a:schemeClr val="tx1"/>
                </a:solidFill>
              </a:rPr>
              <a:t>صناديق التحقق</a:t>
            </a:r>
          </a:p>
          <a:p>
            <a:pPr algn="r">
              <a:buFont typeface="Arial" pitchFamily="34" charset="0"/>
              <a:buChar char="•"/>
            </a:pPr>
            <a:r>
              <a:rPr lang="ar-JO" sz="3000" dirty="0">
                <a:solidFill>
                  <a:schemeClr val="tx1"/>
                </a:solidFill>
              </a:rPr>
              <a:t>أزرار الخيار</a:t>
            </a:r>
          </a:p>
          <a:p>
            <a:pPr algn="r">
              <a:buFont typeface="Arial" pitchFamily="34" charset="0"/>
              <a:buChar char="•"/>
            </a:pPr>
            <a:r>
              <a:rPr lang="ar-JO" sz="3000" dirty="0">
                <a:solidFill>
                  <a:schemeClr val="tx1"/>
                </a:solidFill>
              </a:rPr>
              <a:t>صناديق النص</a:t>
            </a:r>
          </a:p>
          <a:p>
            <a:pPr algn="r">
              <a:buFont typeface="Arial" pitchFamily="34" charset="0"/>
              <a:buChar char="•"/>
            </a:pPr>
            <a:r>
              <a:rPr lang="ar-JO" sz="3000" dirty="0">
                <a:solidFill>
                  <a:schemeClr val="tx1"/>
                </a:solidFill>
              </a:rPr>
              <a:t>الأزرار</a:t>
            </a:r>
          </a:p>
          <a:p>
            <a:pPr algn="r">
              <a:buFont typeface="Arial" pitchFamily="34" charset="0"/>
              <a:buChar char="•"/>
            </a:pPr>
            <a:r>
              <a:rPr lang="ar-JO" sz="3000" dirty="0">
                <a:solidFill>
                  <a:schemeClr val="tx1"/>
                </a:solidFill>
              </a:rPr>
              <a:t>أزرار موافق وإلغاء</a:t>
            </a:r>
            <a:endParaRPr lang="en-US" sz="3000" dirty="0">
              <a:solidFill>
                <a:schemeClr val="tx1"/>
              </a:solidFill>
            </a:endParaRPr>
          </a:p>
          <a:p>
            <a:pPr algn="r">
              <a:buFont typeface="Arial" pitchFamily="34" charset="0"/>
              <a:buChar char="•"/>
            </a:pPr>
            <a:endParaRPr lang="ar-SA" sz="3000" dirty="0">
              <a:solidFill>
                <a:schemeClr val="tx1"/>
              </a:solidFill>
            </a:endParaRPr>
          </a:p>
        </p:txBody>
      </p:sp>
      <p:pic>
        <p:nvPicPr>
          <p:cNvPr id="4" name="صورة 49"/>
          <p:cNvPicPr/>
          <p:nvPr/>
        </p:nvPicPr>
        <p:blipFill>
          <a:blip r:embed="rId2" cstate="print"/>
          <a:srcRect/>
          <a:stretch>
            <a:fillRect/>
          </a:stretch>
        </p:blipFill>
        <p:spPr bwMode="auto">
          <a:xfrm>
            <a:off x="353568" y="3429000"/>
            <a:ext cx="5068824" cy="2524126"/>
          </a:xfrm>
          <a:prstGeom prst="rect">
            <a:avLst/>
          </a:prstGeom>
          <a:noFill/>
          <a:ln w="9525">
            <a:noFill/>
            <a:miter lim="800000"/>
            <a:headEnd/>
            <a:tailEnd/>
          </a:ln>
        </p:spPr>
      </p:pic>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5152" y="2"/>
            <a:ext cx="7772400" cy="631825"/>
          </a:xfrm>
        </p:spPr>
        <p:txBody>
          <a:bodyPr>
            <a:normAutofit/>
          </a:bodyPr>
          <a:lstStyle/>
          <a:p>
            <a:r>
              <a:rPr lang="ar-JO" sz="2800" dirty="0"/>
              <a:t>نظرة عامة على واجهة الاستخدام</a:t>
            </a:r>
            <a:endParaRPr lang="ar-SA" sz="2800" dirty="0"/>
          </a:p>
        </p:txBody>
      </p:sp>
      <p:pic>
        <p:nvPicPr>
          <p:cNvPr id="4" name="صورة 3">
            <a:extLst>
              <a:ext uri="{FF2B5EF4-FFF2-40B4-BE49-F238E27FC236}">
                <a16:creationId xmlns:a16="http://schemas.microsoft.com/office/drawing/2014/main" id="{125CF167-22DB-4C0E-B6C4-27279F38FB81}"/>
              </a:ext>
            </a:extLst>
          </p:cNvPr>
          <p:cNvPicPr>
            <a:picLocks noChangeAspect="1"/>
          </p:cNvPicPr>
          <p:nvPr/>
        </p:nvPicPr>
        <p:blipFill rotWithShape="1">
          <a:blip r:embed="rId2"/>
          <a:srcRect t="1296"/>
          <a:stretch/>
        </p:blipFill>
        <p:spPr>
          <a:xfrm>
            <a:off x="73152" y="623571"/>
            <a:ext cx="9070848" cy="6226175"/>
          </a:xfrm>
          <a:prstGeom prst="rect">
            <a:avLst/>
          </a:prstGeom>
        </p:spPr>
      </p:pic>
      <p:sp>
        <p:nvSpPr>
          <p:cNvPr id="6" name="مربع نص 5">
            <a:extLst>
              <a:ext uri="{FF2B5EF4-FFF2-40B4-BE49-F238E27FC236}">
                <a16:creationId xmlns:a16="http://schemas.microsoft.com/office/drawing/2014/main" id="{26DDA0FB-EAA8-4D5D-90E3-1ECD13A34BD6}"/>
              </a:ext>
            </a:extLst>
          </p:cNvPr>
          <p:cNvSpPr txBox="1"/>
          <p:nvPr/>
        </p:nvSpPr>
        <p:spPr>
          <a:xfrm>
            <a:off x="2046733" y="3502151"/>
            <a:ext cx="5349241" cy="1938992"/>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just" rtl="1"/>
            <a:r>
              <a:rPr lang="ar-AE" sz="2000" dirty="0">
                <a:solidFill>
                  <a:srgbClr val="3868B1"/>
                </a:solidFill>
                <a:latin typeface="Baseet"/>
              </a:rPr>
              <a:t>شريط أدوات الوصول السريع (</a:t>
            </a:r>
            <a:r>
              <a:rPr lang="en-US" sz="2000" dirty="0">
                <a:solidFill>
                  <a:srgbClr val="3868B1"/>
                </a:solidFill>
                <a:latin typeface="Baseet"/>
              </a:rPr>
              <a:t>Quick Access Toolbar</a:t>
            </a:r>
            <a:r>
              <a:rPr lang="ar-SA" sz="2000" dirty="0">
                <a:solidFill>
                  <a:srgbClr val="3868B1"/>
                </a:solidFill>
                <a:latin typeface="Baseet"/>
              </a:rPr>
              <a:t> </a:t>
            </a:r>
            <a:r>
              <a:rPr lang="ar-AE" sz="2000" dirty="0">
                <a:solidFill>
                  <a:srgbClr val="3868B1"/>
                </a:solidFill>
                <a:latin typeface="Baseet"/>
              </a:rPr>
              <a:t>)</a:t>
            </a:r>
            <a:r>
              <a:rPr lang="ar-SA" sz="2000" dirty="0">
                <a:latin typeface="Baseet"/>
              </a:rPr>
              <a:t>:</a:t>
            </a:r>
            <a:r>
              <a:rPr lang="en-US" sz="2000" dirty="0">
                <a:latin typeface="Baseet"/>
              </a:rPr>
              <a:t> </a:t>
            </a:r>
            <a:r>
              <a:rPr lang="ar-AE" sz="2000" dirty="0">
                <a:latin typeface="Baseet"/>
              </a:rPr>
              <a:t>يوفر سهولة الوصول إلى الأوامر التي تستخدمها بشكل متكرر. وافتراضيا، يحتوي على أوامر حفظ (</a:t>
            </a:r>
            <a:r>
              <a:rPr lang="en-US" sz="2000" dirty="0">
                <a:latin typeface="Baseet"/>
              </a:rPr>
              <a:t>Save</a:t>
            </a:r>
            <a:r>
              <a:rPr lang="ar-AE" sz="2000" dirty="0">
                <a:latin typeface="Baseet"/>
              </a:rPr>
              <a:t>)</a:t>
            </a:r>
            <a:r>
              <a:rPr lang="ar-SA" sz="2000" dirty="0">
                <a:latin typeface="Baseet"/>
              </a:rPr>
              <a:t>، </a:t>
            </a:r>
            <a:r>
              <a:rPr lang="ar-AE" sz="2000" dirty="0">
                <a:latin typeface="Baseet"/>
              </a:rPr>
              <a:t>وتراجع (</a:t>
            </a:r>
            <a:r>
              <a:rPr lang="en-US" sz="2000" dirty="0">
                <a:latin typeface="Baseet"/>
              </a:rPr>
              <a:t>Undo</a:t>
            </a:r>
            <a:r>
              <a:rPr lang="ar-AE" sz="2000" dirty="0">
                <a:latin typeface="Baseet"/>
              </a:rPr>
              <a:t>)</a:t>
            </a:r>
            <a:r>
              <a:rPr lang="ar-SA" sz="2000" dirty="0">
                <a:latin typeface="Baseet"/>
              </a:rPr>
              <a:t>، </a:t>
            </a:r>
            <a:r>
              <a:rPr lang="ar-AE" sz="2000" dirty="0">
                <a:latin typeface="Baseet"/>
              </a:rPr>
              <a:t>وتكرار (</a:t>
            </a:r>
            <a:r>
              <a:rPr lang="en-US" sz="2000" dirty="0">
                <a:latin typeface="Baseet"/>
              </a:rPr>
              <a:t>Repeat</a:t>
            </a:r>
            <a:r>
              <a:rPr lang="ar-AE" sz="2000" dirty="0">
                <a:latin typeface="Baseet"/>
              </a:rPr>
              <a:t>)</a:t>
            </a:r>
            <a:r>
              <a:rPr lang="ar-SA" sz="2000" dirty="0">
                <a:latin typeface="Baseet"/>
              </a:rPr>
              <a:t>.</a:t>
            </a:r>
            <a:r>
              <a:rPr lang="en-US" sz="2000" dirty="0">
                <a:latin typeface="Baseet"/>
              </a:rPr>
              <a:t> </a:t>
            </a:r>
            <a:r>
              <a:rPr lang="ar-AE" sz="2000" dirty="0">
                <a:latin typeface="Baseet"/>
              </a:rPr>
              <a:t>ويمكنك إضافة الأوامر أو إزالتها من شريط أدوات الوصول السريع ببساطة من خلال النقر فوق زر سهم التخصيص (</a:t>
            </a:r>
            <a:r>
              <a:rPr lang="en-US" sz="2000" dirty="0">
                <a:latin typeface="Baseet"/>
              </a:rPr>
              <a:t>Customize</a:t>
            </a:r>
            <a:r>
              <a:rPr lang="ar-AE" sz="2000" dirty="0">
                <a:latin typeface="Baseet"/>
              </a:rPr>
              <a:t>)</a:t>
            </a:r>
            <a:r>
              <a:rPr lang="en-US" sz="2000" dirty="0">
                <a:latin typeface="Baseet"/>
              </a:rPr>
              <a:t> </a:t>
            </a:r>
            <a:r>
              <a:rPr lang="ar-AE" sz="2000" dirty="0">
                <a:latin typeface="Baseet"/>
              </a:rPr>
              <a:t>على اليمين.</a:t>
            </a:r>
            <a:endParaRPr lang="ar-AE" sz="2000" dirty="0"/>
          </a:p>
        </p:txBody>
      </p:sp>
      <p:sp>
        <p:nvSpPr>
          <p:cNvPr id="7" name="شكل بيضاوي 6">
            <a:extLst>
              <a:ext uri="{FF2B5EF4-FFF2-40B4-BE49-F238E27FC236}">
                <a16:creationId xmlns:a16="http://schemas.microsoft.com/office/drawing/2014/main" id="{68D31DCD-5A69-4DD7-BABF-F5004784F067}"/>
              </a:ext>
            </a:extLst>
          </p:cNvPr>
          <p:cNvSpPr/>
          <p:nvPr/>
        </p:nvSpPr>
        <p:spPr>
          <a:xfrm>
            <a:off x="7348728" y="3200401"/>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أ</a:t>
            </a:r>
            <a:endParaRPr lang="ar-AE" dirty="0"/>
          </a:p>
        </p:txBody>
      </p:sp>
    </p:spTree>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8536" y="987554"/>
            <a:ext cx="7772400" cy="609599"/>
          </a:xfrm>
        </p:spPr>
        <p:txBody>
          <a:bodyPr>
            <a:normAutofit/>
          </a:bodyPr>
          <a:lstStyle/>
          <a:p>
            <a:r>
              <a:rPr lang="ar-JO" sz="2800" dirty="0"/>
              <a:t>استخدام قوائم الزر الأيمن</a:t>
            </a:r>
            <a:endParaRPr lang="ar-SA" sz="2800" dirty="0"/>
          </a:p>
        </p:txBody>
      </p:sp>
      <p:sp>
        <p:nvSpPr>
          <p:cNvPr id="3" name="Subtitle 2"/>
          <p:cNvSpPr>
            <a:spLocks noGrp="1"/>
          </p:cNvSpPr>
          <p:nvPr>
            <p:ph type="subTitle" idx="1"/>
          </p:nvPr>
        </p:nvSpPr>
        <p:spPr>
          <a:xfrm>
            <a:off x="685800" y="2144110"/>
            <a:ext cx="7772400" cy="3333146"/>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dirty="0">
                <a:solidFill>
                  <a:schemeClr val="tx1"/>
                </a:solidFill>
              </a:rPr>
              <a:t>كلما أصبحت أكثر اطلاعا على برنامج معالج النصوص "وورد"، فسوف تكتشف أن هناك العديد من الطرق لعمل الشيء ذاته. </a:t>
            </a:r>
            <a:endParaRPr lang="ar-SA" dirty="0">
              <a:solidFill>
                <a:schemeClr val="tx1"/>
              </a:solidFill>
            </a:endParaRPr>
          </a:p>
          <a:p>
            <a:pPr algn="r">
              <a:lnSpc>
                <a:spcPct val="80000"/>
              </a:lnSpc>
              <a:buFont typeface="Arial" pitchFamily="34" charset="0"/>
              <a:buChar char="•"/>
            </a:pPr>
            <a:endParaRPr lang="ar-JO" dirty="0">
              <a:solidFill>
                <a:schemeClr val="tx1"/>
              </a:solidFill>
            </a:endParaRPr>
          </a:p>
          <a:p>
            <a:pPr algn="r">
              <a:lnSpc>
                <a:spcPct val="80000"/>
              </a:lnSpc>
              <a:buFont typeface="Arial" pitchFamily="34" charset="0"/>
              <a:buChar char="•"/>
            </a:pPr>
            <a:r>
              <a:rPr lang="ar-JO" dirty="0">
                <a:solidFill>
                  <a:schemeClr val="tx1"/>
                </a:solidFill>
              </a:rPr>
              <a:t>ولقد تعلمنا أنه يمكننا تطبيق تنسيق من شريط الشريط الرئيسي أو من شريط الأدوات المصغر. </a:t>
            </a:r>
            <a:endParaRPr lang="ar-SA" dirty="0">
              <a:solidFill>
                <a:schemeClr val="tx1"/>
              </a:solidFill>
            </a:endParaRPr>
          </a:p>
          <a:p>
            <a:pPr algn="r">
              <a:lnSpc>
                <a:spcPct val="80000"/>
              </a:lnSpc>
              <a:buFont typeface="Arial" pitchFamily="34" charset="0"/>
              <a:buChar char="•"/>
            </a:pPr>
            <a:endParaRPr lang="ar-JO" dirty="0">
              <a:solidFill>
                <a:schemeClr val="tx1"/>
              </a:solidFill>
            </a:endParaRPr>
          </a:p>
          <a:p>
            <a:pPr algn="r">
              <a:lnSpc>
                <a:spcPct val="80000"/>
              </a:lnSpc>
              <a:buFont typeface="Arial" pitchFamily="34" charset="0"/>
              <a:buChar char="•"/>
            </a:pPr>
            <a:r>
              <a:rPr lang="ar-JO" dirty="0">
                <a:solidFill>
                  <a:schemeClr val="tx1"/>
                </a:solidFill>
              </a:rPr>
              <a:t>وبإمكانك إغلاق معالج النصوص "وورد" عن طريق النقر على زر إغلاق، أو عن طريق النقر على ملف - إغلاق أو من خلال</a:t>
            </a:r>
            <a:r>
              <a:rPr lang="ar-SA" dirty="0">
                <a:solidFill>
                  <a:schemeClr val="tx1"/>
                </a:solidFill>
              </a:rPr>
              <a:t> مفاتيح </a:t>
            </a:r>
            <a:r>
              <a:rPr lang="en-US" dirty="0">
                <a:solidFill>
                  <a:schemeClr val="tx1"/>
                </a:solidFill>
              </a:rPr>
              <a:t>Alt+F4 </a:t>
            </a:r>
            <a:r>
              <a:rPr lang="ar-JO" dirty="0">
                <a:solidFill>
                  <a:schemeClr val="tx1"/>
                </a:solidFill>
              </a:rPr>
              <a:t>.</a:t>
            </a:r>
            <a:endParaRPr lang="en-US" dirty="0">
              <a:solidFill>
                <a:schemeClr val="tx1"/>
              </a:solidFill>
            </a:endParaRPr>
          </a:p>
          <a:p>
            <a:pPr algn="r">
              <a:lnSpc>
                <a:spcPct val="80000"/>
              </a:lnSpc>
              <a:buFont typeface="Arial" pitchFamily="34" charset="0"/>
              <a:buChar char="•"/>
            </a:pPr>
            <a:endParaRPr lang="ar-SA" dirty="0">
              <a:solidFill>
                <a:schemeClr val="tx1"/>
              </a:solidFill>
            </a:endParaRP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8096" y="117728"/>
            <a:ext cx="7772400" cy="609600"/>
          </a:xfrm>
        </p:spPr>
        <p:txBody>
          <a:bodyPr>
            <a:normAutofit/>
          </a:bodyPr>
          <a:lstStyle/>
          <a:p>
            <a:r>
              <a:rPr lang="ar-JO" sz="2800" dirty="0"/>
              <a:t>اختصارات لوحة المفاتيح</a:t>
            </a:r>
            <a:endParaRPr lang="ar-SA" sz="2800" dirty="0"/>
          </a:p>
        </p:txBody>
      </p:sp>
      <p:sp>
        <p:nvSpPr>
          <p:cNvPr id="3" name="Subtitle 2"/>
          <p:cNvSpPr>
            <a:spLocks noGrp="1"/>
          </p:cNvSpPr>
          <p:nvPr>
            <p:ph type="subTitle" idx="1"/>
          </p:nvPr>
        </p:nvSpPr>
        <p:spPr>
          <a:xfrm>
            <a:off x="1264920" y="1160716"/>
            <a:ext cx="7696200" cy="48006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lnSpc>
                <a:spcPct val="80000"/>
              </a:lnSpc>
              <a:buFont typeface="Arial" pitchFamily="34" charset="0"/>
              <a:buChar char="•"/>
            </a:pPr>
            <a:r>
              <a:rPr lang="ar-JO" sz="2800" dirty="0">
                <a:solidFill>
                  <a:schemeClr val="tx1"/>
                </a:solidFill>
              </a:rPr>
              <a:t>هناك طريقة أخرى لتطبيق الأوامر في برنامج معالج النصوص "وورد" وهي باستخدام مفاتيح الاختصار. </a:t>
            </a:r>
            <a:endParaRPr lang="ar-SA" sz="2800" dirty="0">
              <a:solidFill>
                <a:schemeClr val="tx1"/>
              </a:solidFill>
            </a:endParaRPr>
          </a:p>
          <a:p>
            <a:pPr algn="just">
              <a:lnSpc>
                <a:spcPct val="80000"/>
              </a:lnSpc>
              <a:buFont typeface="Arial" pitchFamily="34" charset="0"/>
              <a:buChar char="•"/>
            </a:pPr>
            <a:endParaRPr lang="ar-SA" sz="2800" dirty="0">
              <a:solidFill>
                <a:schemeClr val="tx1"/>
              </a:solidFill>
            </a:endParaRPr>
          </a:p>
          <a:p>
            <a:pPr algn="just">
              <a:lnSpc>
                <a:spcPct val="80000"/>
              </a:lnSpc>
              <a:buFont typeface="Arial" pitchFamily="34" charset="0"/>
              <a:buChar char="•"/>
            </a:pPr>
            <a:r>
              <a:rPr lang="ar-JO" sz="2800" dirty="0">
                <a:solidFill>
                  <a:schemeClr val="tx1"/>
                </a:solidFill>
              </a:rPr>
              <a:t>ويتم عمل مفاتيح الاختصار من خلال الضغط على مفتاحين أو ثلاثة أو أربعة معاً للقيام بعمل ما بدلا من النقر على الرمز أو البحث عن الأمر الخاص به في شريط الأدوات.</a:t>
            </a:r>
            <a:endParaRPr lang="ar-SA" sz="2800" dirty="0">
              <a:solidFill>
                <a:schemeClr val="tx1"/>
              </a:solidFill>
            </a:endParaRPr>
          </a:p>
          <a:p>
            <a:pPr algn="just">
              <a:lnSpc>
                <a:spcPct val="80000"/>
              </a:lnSpc>
              <a:buFont typeface="Arial" pitchFamily="34" charset="0"/>
              <a:buChar char="•"/>
            </a:pPr>
            <a:endParaRPr lang="ar-SA" sz="2800" dirty="0">
              <a:solidFill>
                <a:schemeClr val="tx1"/>
              </a:solidFill>
            </a:endParaRPr>
          </a:p>
          <a:p>
            <a:pPr algn="just">
              <a:lnSpc>
                <a:spcPct val="80000"/>
              </a:lnSpc>
              <a:buFont typeface="Arial" pitchFamily="34" charset="0"/>
              <a:buChar char="•"/>
            </a:pPr>
            <a:r>
              <a:rPr lang="ar-JO" sz="2800" dirty="0">
                <a:solidFill>
                  <a:schemeClr val="tx1"/>
                </a:solidFill>
              </a:rPr>
              <a:t> ويمكنك أحيانا أن ترى هذا الاختصار في تلميحات الشاشة الخاصة بالرمز. </a:t>
            </a:r>
          </a:p>
          <a:p>
            <a:pPr algn="just">
              <a:lnSpc>
                <a:spcPct val="80000"/>
              </a:lnSpc>
              <a:buFont typeface="Arial" pitchFamily="34" charset="0"/>
              <a:buChar char="•"/>
            </a:pPr>
            <a:endParaRPr lang="ar-SA" sz="2800" dirty="0">
              <a:solidFill>
                <a:schemeClr val="tx1"/>
              </a:solidFill>
            </a:endParaRPr>
          </a:p>
        </p:txBody>
      </p:sp>
      <p:pic>
        <p:nvPicPr>
          <p:cNvPr id="4" name="صورة 45"/>
          <p:cNvPicPr/>
          <p:nvPr/>
        </p:nvPicPr>
        <p:blipFill>
          <a:blip r:embed="rId2" cstate="print"/>
          <a:srcRect/>
          <a:stretch>
            <a:fillRect/>
          </a:stretch>
        </p:blipFill>
        <p:spPr bwMode="auto">
          <a:xfrm>
            <a:off x="371856" y="4461131"/>
            <a:ext cx="2514600" cy="2085975"/>
          </a:xfrm>
          <a:prstGeom prst="rect">
            <a:avLst/>
          </a:prstGeom>
          <a:noFill/>
          <a:ln w="9525">
            <a:noFill/>
            <a:miter lim="800000"/>
            <a:headEnd/>
            <a:tailEnd/>
          </a:ln>
        </p:spPr>
      </p:pic>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762000"/>
          </a:xfrm>
        </p:spPr>
        <p:txBody>
          <a:bodyPr>
            <a:normAutofit/>
          </a:bodyPr>
          <a:lstStyle/>
          <a:p>
            <a:pPr algn="ctr"/>
            <a:r>
              <a:rPr lang="en-US" sz="3200" dirty="0"/>
              <a:t> </a:t>
            </a:r>
            <a:r>
              <a:rPr lang="ar-JO" sz="3200" dirty="0"/>
              <a:t>شريط أدوات الوصول السريع</a:t>
            </a:r>
            <a:endParaRPr lang="ar-SA" sz="3200" dirty="0"/>
          </a:p>
        </p:txBody>
      </p:sp>
      <p:sp>
        <p:nvSpPr>
          <p:cNvPr id="3" name="Subtitle 2"/>
          <p:cNvSpPr>
            <a:spLocks noGrp="1"/>
          </p:cNvSpPr>
          <p:nvPr>
            <p:ph type="subTitle" idx="1"/>
          </p:nvPr>
        </p:nvSpPr>
        <p:spPr>
          <a:xfrm>
            <a:off x="576072" y="2079787"/>
            <a:ext cx="7772400" cy="48006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lnSpc>
                <a:spcPct val="80000"/>
              </a:lnSpc>
              <a:buFont typeface="Arial" pitchFamily="34" charset="0"/>
              <a:buChar char="•"/>
            </a:pPr>
            <a:r>
              <a:rPr lang="ar-JO" sz="2800" dirty="0">
                <a:solidFill>
                  <a:schemeClr val="tx1"/>
                </a:solidFill>
              </a:rPr>
              <a:t>بالرغم من انه تم التعرف تقريبا على أشرطة الأدوات، لا يزال هناك شريط أدوات الوصول السريع. </a:t>
            </a:r>
            <a:endParaRPr lang="ar-SA" sz="2800" dirty="0">
              <a:solidFill>
                <a:schemeClr val="tx1"/>
              </a:solidFill>
            </a:endParaRPr>
          </a:p>
          <a:p>
            <a:pPr algn="just">
              <a:lnSpc>
                <a:spcPct val="80000"/>
              </a:lnSpc>
              <a:buFont typeface="Arial" pitchFamily="34" charset="0"/>
              <a:buChar char="•"/>
            </a:pPr>
            <a:endParaRPr lang="ar-SA" sz="2800" dirty="0">
              <a:solidFill>
                <a:schemeClr val="tx1"/>
              </a:solidFill>
            </a:endParaRPr>
          </a:p>
          <a:p>
            <a:pPr algn="just">
              <a:lnSpc>
                <a:spcPct val="80000"/>
              </a:lnSpc>
              <a:buFont typeface="Arial" pitchFamily="34" charset="0"/>
              <a:buChar char="•"/>
            </a:pPr>
            <a:r>
              <a:rPr lang="ar-JO" sz="2800" dirty="0">
                <a:solidFill>
                  <a:schemeClr val="tx1"/>
                </a:solidFill>
              </a:rPr>
              <a:t>يوجد هذا الشريط في اعلى الشاشة على يمين شريط العنوان. </a:t>
            </a:r>
            <a:endParaRPr lang="ar-SA" sz="2800" dirty="0">
              <a:solidFill>
                <a:schemeClr val="tx1"/>
              </a:solidFill>
            </a:endParaRPr>
          </a:p>
          <a:p>
            <a:pPr algn="just">
              <a:lnSpc>
                <a:spcPct val="80000"/>
              </a:lnSpc>
              <a:buFont typeface="Arial" pitchFamily="34" charset="0"/>
              <a:buChar char="•"/>
            </a:pPr>
            <a:r>
              <a:rPr lang="ar-JO" sz="2800" dirty="0">
                <a:solidFill>
                  <a:schemeClr val="tx1"/>
                </a:solidFill>
              </a:rPr>
              <a:t>ويعتبر شريط لتخزين الأوامر المستخدمة بشكل متكرر بدلا من البحث في التبويبات. </a:t>
            </a:r>
            <a:endParaRPr lang="ar-SA" sz="2800" dirty="0">
              <a:solidFill>
                <a:schemeClr val="tx1"/>
              </a:solidFill>
            </a:endParaRPr>
          </a:p>
          <a:p>
            <a:pPr algn="just">
              <a:lnSpc>
                <a:spcPct val="80000"/>
              </a:lnSpc>
              <a:buFont typeface="Arial" pitchFamily="34" charset="0"/>
              <a:buChar char="•"/>
            </a:pPr>
            <a:endParaRPr lang="ar-SA" sz="2800" dirty="0">
              <a:solidFill>
                <a:schemeClr val="tx1"/>
              </a:solidFill>
            </a:endParaRPr>
          </a:p>
          <a:p>
            <a:pPr algn="just">
              <a:lnSpc>
                <a:spcPct val="80000"/>
              </a:lnSpc>
              <a:buFont typeface="Arial" pitchFamily="34" charset="0"/>
              <a:buChar char="•"/>
            </a:pPr>
            <a:r>
              <a:rPr lang="ar-JO" sz="2800" dirty="0">
                <a:solidFill>
                  <a:schemeClr val="tx1"/>
                </a:solidFill>
              </a:rPr>
              <a:t>وفي هذا الدرس سنتعرف على كل شيء بخصوص هذه السمة المتنوعة والقابلة للتخصيص بالكامل.</a:t>
            </a:r>
            <a:endParaRPr lang="en-US" sz="2800" dirty="0">
              <a:solidFill>
                <a:schemeClr val="tx1"/>
              </a:solidFill>
            </a:endParaRPr>
          </a:p>
          <a:p>
            <a:pPr algn="just">
              <a:lnSpc>
                <a:spcPct val="80000"/>
              </a:lnSpc>
              <a:buFont typeface="Arial" pitchFamily="34" charset="0"/>
              <a:buChar char="•"/>
            </a:pPr>
            <a:endParaRPr lang="ar-SA" sz="2800" dirty="0">
              <a:solidFill>
                <a:schemeClr val="tx1"/>
              </a:solidFill>
            </a:endParaRPr>
          </a:p>
        </p:txBody>
      </p:sp>
    </p:spTree>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91207"/>
            <a:ext cx="7772400" cy="1143000"/>
          </a:xfrm>
        </p:spPr>
        <p:txBody>
          <a:bodyPr>
            <a:normAutofit fontScale="90000"/>
          </a:bodyPr>
          <a:lstStyle/>
          <a:p>
            <a:r>
              <a:rPr lang="ar-JO" b="1" dirty="0"/>
              <a:t>معلومات عن شريط الأدوات</a:t>
            </a:r>
            <a:br>
              <a:rPr lang="en-US" b="1" dirty="0"/>
            </a:br>
            <a:endParaRPr lang="ar-SA" dirty="0"/>
          </a:p>
        </p:txBody>
      </p:sp>
      <p:sp>
        <p:nvSpPr>
          <p:cNvPr id="3" name="Subtitle 2"/>
          <p:cNvSpPr>
            <a:spLocks noGrp="1"/>
          </p:cNvSpPr>
          <p:nvPr>
            <p:ph type="subTitle" idx="1"/>
          </p:nvPr>
        </p:nvSpPr>
        <p:spPr>
          <a:xfrm>
            <a:off x="685800" y="1975418"/>
            <a:ext cx="7772400" cy="3820711"/>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2800" dirty="0">
                <a:solidFill>
                  <a:schemeClr val="tx1"/>
                </a:solidFill>
              </a:rPr>
              <a:t>بشكل افتراضي، هناك ثلاثة رموز في شريط الأدوات.</a:t>
            </a:r>
          </a:p>
          <a:p>
            <a:pPr algn="r">
              <a:lnSpc>
                <a:spcPct val="80000"/>
              </a:lnSpc>
              <a:buFont typeface="Arial" pitchFamily="34" charset="0"/>
              <a:buChar char="•"/>
            </a:pPr>
            <a:r>
              <a:rPr lang="ar-JO" sz="2800" dirty="0">
                <a:solidFill>
                  <a:schemeClr val="tx1"/>
                </a:solidFill>
              </a:rPr>
              <a:t>وهي من اليمين إلى اليسار: </a:t>
            </a:r>
          </a:p>
          <a:p>
            <a:pPr algn="r">
              <a:lnSpc>
                <a:spcPct val="80000"/>
              </a:lnSpc>
              <a:buFont typeface="Arial" pitchFamily="34" charset="0"/>
              <a:buChar char="•"/>
            </a:pPr>
            <a:r>
              <a:rPr lang="ar-JO" sz="2800" dirty="0">
                <a:solidFill>
                  <a:schemeClr val="tx1"/>
                </a:solidFill>
              </a:rPr>
              <a:t>حفظ </a:t>
            </a:r>
          </a:p>
          <a:p>
            <a:pPr algn="r">
              <a:lnSpc>
                <a:spcPct val="80000"/>
              </a:lnSpc>
              <a:buFont typeface="Arial" pitchFamily="34" charset="0"/>
              <a:buChar char="•"/>
            </a:pPr>
            <a:r>
              <a:rPr lang="ar-JO" sz="2800" dirty="0">
                <a:solidFill>
                  <a:schemeClr val="tx1"/>
                </a:solidFill>
              </a:rPr>
              <a:t>تراجع </a:t>
            </a:r>
          </a:p>
          <a:p>
            <a:pPr algn="r">
              <a:lnSpc>
                <a:spcPct val="80000"/>
              </a:lnSpc>
              <a:buFont typeface="Arial" pitchFamily="34" charset="0"/>
              <a:buChar char="•"/>
            </a:pPr>
            <a:r>
              <a:rPr lang="ar-JO" sz="2800" dirty="0">
                <a:solidFill>
                  <a:schemeClr val="tx1"/>
                </a:solidFill>
              </a:rPr>
              <a:t>تكرار </a:t>
            </a:r>
          </a:p>
          <a:p>
            <a:pPr algn="r">
              <a:lnSpc>
                <a:spcPct val="80000"/>
              </a:lnSpc>
              <a:buFont typeface="Arial" pitchFamily="34" charset="0"/>
              <a:buChar char="•"/>
            </a:pPr>
            <a:r>
              <a:rPr lang="ar-JO" sz="2800" dirty="0">
                <a:solidFill>
                  <a:schemeClr val="tx1"/>
                </a:solidFill>
              </a:rPr>
              <a:t>ويعتبر استخدام شريط الأدوات سهلا مثل النقر على الرمز.</a:t>
            </a:r>
            <a:endParaRPr lang="en-US" sz="2800" dirty="0">
              <a:solidFill>
                <a:schemeClr val="tx1"/>
              </a:solidFill>
            </a:endParaRPr>
          </a:p>
          <a:p>
            <a:pPr algn="r">
              <a:lnSpc>
                <a:spcPct val="80000"/>
              </a:lnSpc>
              <a:buFont typeface="Arial" pitchFamily="34" charset="0"/>
              <a:buChar char="•"/>
            </a:pPr>
            <a:endParaRPr lang="ar-SA" sz="2800" dirty="0">
              <a:solidFill>
                <a:schemeClr val="tx1"/>
              </a:solidFill>
            </a:endParaRPr>
          </a:p>
        </p:txBody>
      </p:sp>
      <p:pic>
        <p:nvPicPr>
          <p:cNvPr id="4" name="صورة 44"/>
          <p:cNvPicPr/>
          <p:nvPr/>
        </p:nvPicPr>
        <p:blipFill>
          <a:blip r:embed="rId2" cstate="print"/>
          <a:srcRect/>
          <a:stretch>
            <a:fillRect/>
          </a:stretch>
        </p:blipFill>
        <p:spPr bwMode="auto">
          <a:xfrm>
            <a:off x="1757857" y="5796129"/>
            <a:ext cx="1895475" cy="352425"/>
          </a:xfrm>
          <a:prstGeom prst="rect">
            <a:avLst/>
          </a:prstGeom>
          <a:noFill/>
          <a:ln w="9525">
            <a:noFill/>
            <a:miter lim="800000"/>
            <a:headEnd/>
            <a:tailEnd/>
          </a:ln>
        </p:spPr>
      </p:pic>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708027"/>
            <a:ext cx="7772400" cy="555625"/>
          </a:xfrm>
        </p:spPr>
        <p:txBody>
          <a:bodyPr>
            <a:normAutofit/>
          </a:bodyPr>
          <a:lstStyle/>
          <a:p>
            <a:r>
              <a:rPr lang="ar-JO" sz="2800" dirty="0"/>
              <a:t>إضافة وإزالة الأزرار</a:t>
            </a:r>
            <a:endParaRPr lang="ar-SA" sz="2800" dirty="0"/>
          </a:p>
        </p:txBody>
      </p:sp>
      <p:sp>
        <p:nvSpPr>
          <p:cNvPr id="3" name="Subtitle 2"/>
          <p:cNvSpPr>
            <a:spLocks noGrp="1"/>
          </p:cNvSpPr>
          <p:nvPr>
            <p:ph type="subTitle" idx="1"/>
          </p:nvPr>
        </p:nvSpPr>
        <p:spPr>
          <a:xfrm>
            <a:off x="342900" y="1558789"/>
            <a:ext cx="8320252" cy="2057400"/>
          </a:xfrm>
          <a:noFill/>
          <a:ln w="9525">
            <a:noFill/>
            <a:miter lim="800000"/>
            <a:headEnd/>
            <a:tailEnd/>
          </a:ln>
        </p:spPr>
        <p:txBody>
          <a:bodyPr vert="horz" wrap="square" lIns="91440" tIns="45720" rIns="91440" bIns="45720" numCol="1" anchor="t" anchorCtr="0" compatLnSpc="1">
            <a:prstTxWarp prst="textNoShape">
              <a:avLst/>
            </a:prstTxWarp>
            <a:normAutofit fontScale="92500"/>
          </a:bodyPr>
          <a:lstStyle/>
          <a:p>
            <a:pPr algn="just">
              <a:buFont typeface="Arial" pitchFamily="34" charset="0"/>
              <a:buChar char="•"/>
            </a:pPr>
            <a:r>
              <a:rPr lang="ar-JO" sz="2800" dirty="0">
                <a:solidFill>
                  <a:schemeClr val="tx1"/>
                </a:solidFill>
              </a:rPr>
              <a:t>وظيفة شريط الأدوات الرئيسية هي توفير الوصول إلى الأوامر الأكثر استخداما، لذلك فمن المنطقي تخصيصه حسب رغبتك. </a:t>
            </a:r>
            <a:endParaRPr lang="ar-SA" sz="2800" dirty="0">
              <a:solidFill>
                <a:schemeClr val="tx1"/>
              </a:solidFill>
            </a:endParaRPr>
          </a:p>
          <a:p>
            <a:pPr algn="just">
              <a:buFont typeface="Arial" pitchFamily="34" charset="0"/>
              <a:buChar char="•"/>
            </a:pPr>
            <a:r>
              <a:rPr lang="ar-JO" sz="2800" dirty="0">
                <a:solidFill>
                  <a:schemeClr val="tx1"/>
                </a:solidFill>
              </a:rPr>
              <a:t>لإضافة أزرار إلى شريط أدوات الوصول السريع ٌقم بالنقر على سهم الإسدال الموجود بجانبها ومن ثم أختر من القائمة الأوامر الأكثر استخداما:</a:t>
            </a:r>
            <a:endParaRPr lang="ar-SA" sz="2800" dirty="0">
              <a:solidFill>
                <a:schemeClr val="tx1"/>
              </a:solidFill>
            </a:endParaRPr>
          </a:p>
        </p:txBody>
      </p:sp>
      <p:pic>
        <p:nvPicPr>
          <p:cNvPr id="4" name="صورة 43"/>
          <p:cNvPicPr/>
          <p:nvPr/>
        </p:nvPicPr>
        <p:blipFill>
          <a:blip r:embed="rId2" cstate="print"/>
          <a:srcRect/>
          <a:stretch>
            <a:fillRect/>
          </a:stretch>
        </p:blipFill>
        <p:spPr bwMode="auto">
          <a:xfrm>
            <a:off x="2619375" y="3787775"/>
            <a:ext cx="3600450" cy="2362200"/>
          </a:xfrm>
          <a:prstGeom prst="rect">
            <a:avLst/>
          </a:prstGeom>
          <a:noFill/>
          <a:ln w="9525">
            <a:noFill/>
            <a:miter lim="800000"/>
            <a:headEnd/>
            <a:tailEnd/>
          </a:ln>
        </p:spPr>
      </p:pic>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8601"/>
            <a:ext cx="7772400" cy="609600"/>
          </a:xfrm>
        </p:spPr>
        <p:txBody>
          <a:bodyPr>
            <a:normAutofit/>
          </a:bodyPr>
          <a:lstStyle/>
          <a:p>
            <a:r>
              <a:rPr lang="ar-JO" sz="2800" dirty="0"/>
              <a:t>نقل شريط أدوات الوصول السريع</a:t>
            </a:r>
            <a:endParaRPr lang="ar-SA" sz="2800" dirty="0"/>
          </a:p>
        </p:txBody>
      </p:sp>
      <p:sp>
        <p:nvSpPr>
          <p:cNvPr id="3" name="Subtitle 2"/>
          <p:cNvSpPr>
            <a:spLocks noGrp="1"/>
          </p:cNvSpPr>
          <p:nvPr>
            <p:ph type="subTitle" idx="1"/>
          </p:nvPr>
        </p:nvSpPr>
        <p:spPr>
          <a:xfrm>
            <a:off x="838200" y="1304544"/>
            <a:ext cx="7467600" cy="2481072"/>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2800" dirty="0">
                <a:solidFill>
                  <a:schemeClr val="tx1"/>
                </a:solidFill>
              </a:rPr>
              <a:t>يمكن عرض شريط أدوات الوصول السريع في أعلى أو أسفل الشريط.</a:t>
            </a:r>
            <a:endParaRPr lang="ar-SA" sz="2800" dirty="0">
              <a:solidFill>
                <a:schemeClr val="tx1"/>
              </a:solidFill>
            </a:endParaRPr>
          </a:p>
          <a:p>
            <a:pPr algn="r">
              <a:lnSpc>
                <a:spcPct val="80000"/>
              </a:lnSpc>
              <a:buFont typeface="Arial" pitchFamily="34" charset="0"/>
              <a:buChar char="•"/>
            </a:pPr>
            <a:endParaRPr lang="ar-SA" sz="2800" dirty="0">
              <a:solidFill>
                <a:schemeClr val="tx1"/>
              </a:solidFill>
            </a:endParaRPr>
          </a:p>
          <a:p>
            <a:pPr algn="r">
              <a:lnSpc>
                <a:spcPct val="80000"/>
              </a:lnSpc>
              <a:buFont typeface="Arial" pitchFamily="34" charset="0"/>
              <a:buChar char="•"/>
            </a:pPr>
            <a:r>
              <a:rPr lang="ar-JO" sz="2800" dirty="0">
                <a:solidFill>
                  <a:schemeClr val="tx1"/>
                </a:solidFill>
              </a:rPr>
              <a:t> لتغيير المكان قم بالنقر على سهم الإسدال الموجود في يمين إطار شريط الأدوات والنقر على خيار إظهار شريط أدوات الوصول السريع أسفل الشريط:</a:t>
            </a:r>
            <a:endParaRPr lang="en-US" sz="2800" dirty="0">
              <a:solidFill>
                <a:schemeClr val="tx1"/>
              </a:solidFill>
            </a:endParaRPr>
          </a:p>
          <a:p>
            <a:pPr algn="r">
              <a:lnSpc>
                <a:spcPct val="80000"/>
              </a:lnSpc>
              <a:buFont typeface="Arial" pitchFamily="34" charset="0"/>
              <a:buChar char="•"/>
            </a:pPr>
            <a:endParaRPr lang="ar-SA" sz="2800" dirty="0">
              <a:solidFill>
                <a:schemeClr val="tx1"/>
              </a:solidFill>
            </a:endParaRPr>
          </a:p>
        </p:txBody>
      </p:sp>
      <p:pic>
        <p:nvPicPr>
          <p:cNvPr id="4" name="صورة 41"/>
          <p:cNvPicPr/>
          <p:nvPr/>
        </p:nvPicPr>
        <p:blipFill>
          <a:blip r:embed="rId2" cstate="print"/>
          <a:srcRect/>
          <a:stretch>
            <a:fillRect/>
          </a:stretch>
        </p:blipFill>
        <p:spPr bwMode="auto">
          <a:xfrm>
            <a:off x="2209802" y="4038602"/>
            <a:ext cx="5000625" cy="1666875"/>
          </a:xfrm>
          <a:prstGeom prst="rect">
            <a:avLst/>
          </a:prstGeom>
          <a:noFill/>
          <a:ln w="9525">
            <a:noFill/>
            <a:miter lim="800000"/>
            <a:headEnd/>
            <a:tailEnd/>
          </a:ln>
        </p:spPr>
      </p:pic>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13486"/>
            <a:ext cx="7772400" cy="685799"/>
          </a:xfrm>
        </p:spPr>
        <p:txBody>
          <a:bodyPr>
            <a:normAutofit/>
          </a:bodyPr>
          <a:lstStyle/>
          <a:p>
            <a:r>
              <a:rPr lang="ar-JO" sz="2800" dirty="0"/>
              <a:t>تخصيص شريط الأدوات</a:t>
            </a:r>
            <a:endParaRPr lang="ar-SA" sz="2800" dirty="0"/>
          </a:p>
        </p:txBody>
      </p:sp>
      <p:sp>
        <p:nvSpPr>
          <p:cNvPr id="3" name="Subtitle 2"/>
          <p:cNvSpPr>
            <a:spLocks noGrp="1"/>
          </p:cNvSpPr>
          <p:nvPr>
            <p:ph type="subTitle" idx="1"/>
          </p:nvPr>
        </p:nvSpPr>
        <p:spPr>
          <a:xfrm>
            <a:off x="685800" y="2028827"/>
            <a:ext cx="7772400" cy="2149983"/>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2800" dirty="0">
                <a:solidFill>
                  <a:schemeClr val="tx1"/>
                </a:solidFill>
              </a:rPr>
              <a:t>تعتبر قائمة الخيارات المتوفرة لإضافة الأوامر لشريط أدوات الوصول السريع باستخدام قوائم الإسدال مفيدة ولكنها محدودة.</a:t>
            </a:r>
            <a:endParaRPr lang="ar-SA" sz="2800" dirty="0">
              <a:solidFill>
                <a:schemeClr val="tx1"/>
              </a:solidFill>
            </a:endParaRPr>
          </a:p>
          <a:p>
            <a:pPr algn="r">
              <a:lnSpc>
                <a:spcPct val="80000"/>
              </a:lnSpc>
              <a:buFont typeface="Arial" pitchFamily="34" charset="0"/>
              <a:buChar char="•"/>
            </a:pPr>
            <a:endParaRPr lang="ar-SA" sz="2800" dirty="0">
              <a:solidFill>
                <a:schemeClr val="tx1"/>
              </a:solidFill>
            </a:endParaRPr>
          </a:p>
          <a:p>
            <a:pPr algn="r">
              <a:lnSpc>
                <a:spcPct val="80000"/>
              </a:lnSpc>
              <a:buFont typeface="Arial" pitchFamily="34" charset="0"/>
              <a:buChar char="•"/>
            </a:pPr>
            <a:r>
              <a:rPr lang="ar-JO" sz="2800" dirty="0">
                <a:solidFill>
                  <a:schemeClr val="tx1"/>
                </a:solidFill>
              </a:rPr>
              <a:t> ولخيارات التخصيص المتقدمة، قم بالنقر على أوامر إضافية:</a:t>
            </a:r>
            <a:endParaRPr lang="en-US" sz="2800" dirty="0">
              <a:solidFill>
                <a:schemeClr val="tx1"/>
              </a:solidFill>
            </a:endParaRPr>
          </a:p>
          <a:p>
            <a:pPr algn="r">
              <a:lnSpc>
                <a:spcPct val="80000"/>
              </a:lnSpc>
              <a:buFont typeface="Arial" pitchFamily="34" charset="0"/>
              <a:buChar char="•"/>
            </a:pPr>
            <a:endParaRPr lang="ar-SA" sz="2800" dirty="0">
              <a:solidFill>
                <a:schemeClr val="tx1"/>
              </a:solidFill>
            </a:endParaRPr>
          </a:p>
        </p:txBody>
      </p:sp>
      <p:pic>
        <p:nvPicPr>
          <p:cNvPr id="4" name="صورة 40"/>
          <p:cNvPicPr/>
          <p:nvPr/>
        </p:nvPicPr>
        <p:blipFill>
          <a:blip r:embed="rId2" cstate="print"/>
          <a:srcRect/>
          <a:stretch>
            <a:fillRect/>
          </a:stretch>
        </p:blipFill>
        <p:spPr bwMode="auto">
          <a:xfrm>
            <a:off x="2488324" y="4429127"/>
            <a:ext cx="4406252" cy="1915391"/>
          </a:xfrm>
          <a:prstGeom prst="rect">
            <a:avLst/>
          </a:prstGeom>
          <a:noFill/>
          <a:ln w="9525">
            <a:noFill/>
            <a:miter lim="800000"/>
            <a:headEnd/>
            <a:tailEnd/>
          </a:ln>
        </p:spPr>
      </p:pic>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43219"/>
            <a:ext cx="7772400" cy="631825"/>
          </a:xfrm>
        </p:spPr>
        <p:txBody>
          <a:bodyPr>
            <a:normAutofit/>
          </a:bodyPr>
          <a:lstStyle/>
          <a:p>
            <a:r>
              <a:rPr lang="ar-JO" sz="2800" dirty="0"/>
              <a:t>كتابة نص</a:t>
            </a:r>
            <a:endParaRPr lang="ar-SA" sz="2800" dirty="0"/>
          </a:p>
        </p:txBody>
      </p:sp>
      <p:sp>
        <p:nvSpPr>
          <p:cNvPr id="3" name="Subtitle 2"/>
          <p:cNvSpPr>
            <a:spLocks noGrp="1"/>
          </p:cNvSpPr>
          <p:nvPr>
            <p:ph type="subTitle" idx="1"/>
          </p:nvPr>
        </p:nvSpPr>
        <p:spPr>
          <a:xfrm>
            <a:off x="420624" y="1066800"/>
            <a:ext cx="8110728" cy="4620768"/>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lnSpc>
                <a:spcPct val="90000"/>
              </a:lnSpc>
              <a:buFont typeface="Arial" pitchFamily="34" charset="0"/>
              <a:buChar char="•"/>
            </a:pPr>
            <a:r>
              <a:rPr lang="ar-JO" sz="2700" dirty="0">
                <a:solidFill>
                  <a:schemeClr val="tx1"/>
                </a:solidFill>
              </a:rPr>
              <a:t>لا بد من أن يحتوي المستند الفارغ خط وامض يسمى المؤشر، يمكن رؤيته في أعلى المستند الجديد.</a:t>
            </a:r>
            <a:endParaRPr lang="ar-SA" sz="2700" dirty="0">
              <a:solidFill>
                <a:schemeClr val="tx1"/>
              </a:solidFill>
            </a:endParaRPr>
          </a:p>
          <a:p>
            <a:pPr algn="just">
              <a:lnSpc>
                <a:spcPct val="90000"/>
              </a:lnSpc>
              <a:buFont typeface="Arial" pitchFamily="34" charset="0"/>
              <a:buChar char="•"/>
            </a:pPr>
            <a:endParaRPr lang="ar-SA" sz="2700" dirty="0">
              <a:solidFill>
                <a:schemeClr val="tx1"/>
              </a:solidFill>
            </a:endParaRPr>
          </a:p>
          <a:p>
            <a:pPr algn="just">
              <a:lnSpc>
                <a:spcPct val="90000"/>
              </a:lnSpc>
              <a:buFont typeface="Arial" pitchFamily="34" charset="0"/>
              <a:buChar char="•"/>
            </a:pPr>
            <a:r>
              <a:rPr lang="ar-JO" sz="2700" dirty="0">
                <a:solidFill>
                  <a:schemeClr val="tx1"/>
                </a:solidFill>
              </a:rPr>
              <a:t>إن كنت لا ترى المؤشر، أُنقر على منطقة العمل لتحديد مكان المؤشر</a:t>
            </a:r>
            <a:endParaRPr lang="ar-SA" sz="2700" dirty="0">
              <a:solidFill>
                <a:schemeClr val="tx1"/>
              </a:solidFill>
            </a:endParaRPr>
          </a:p>
          <a:p>
            <a:pPr algn="just">
              <a:lnSpc>
                <a:spcPct val="90000"/>
              </a:lnSpc>
              <a:buFont typeface="Arial" pitchFamily="34" charset="0"/>
              <a:buChar char="•"/>
            </a:pPr>
            <a:r>
              <a:rPr lang="ar-JO" sz="2700" dirty="0">
                <a:solidFill>
                  <a:schemeClr val="tx1"/>
                </a:solidFill>
              </a:rPr>
              <a:t> الآن قم بالكتابة</a:t>
            </a:r>
            <a:endParaRPr lang="en-US" sz="2700" dirty="0">
              <a:solidFill>
                <a:schemeClr val="tx1"/>
              </a:solidFill>
            </a:endParaRPr>
          </a:p>
          <a:p>
            <a:pPr algn="just">
              <a:lnSpc>
                <a:spcPct val="90000"/>
              </a:lnSpc>
              <a:buFont typeface="Arial" pitchFamily="34" charset="0"/>
              <a:buChar char="•"/>
            </a:pPr>
            <a:r>
              <a:rPr lang="ar-JO" sz="2700" dirty="0">
                <a:solidFill>
                  <a:schemeClr val="tx1"/>
                </a:solidFill>
              </a:rPr>
              <a:t> لرؤية الأحرف تظهر بجانب المؤشر الوامض:</a:t>
            </a:r>
          </a:p>
          <a:p>
            <a:pPr algn="just">
              <a:lnSpc>
                <a:spcPct val="90000"/>
              </a:lnSpc>
              <a:buFont typeface="Arial" pitchFamily="34" charset="0"/>
              <a:buChar char="•"/>
            </a:pPr>
            <a:endParaRPr lang="ar-SA" sz="2700" dirty="0">
              <a:solidFill>
                <a:schemeClr val="tx1"/>
              </a:solidFill>
            </a:endParaRPr>
          </a:p>
        </p:txBody>
      </p:sp>
      <p:pic>
        <p:nvPicPr>
          <p:cNvPr id="4" name="صورة 126"/>
          <p:cNvPicPr/>
          <p:nvPr/>
        </p:nvPicPr>
        <p:blipFill>
          <a:blip r:embed="rId2" cstate="print"/>
          <a:srcRect/>
          <a:stretch>
            <a:fillRect/>
          </a:stretch>
        </p:blipFill>
        <p:spPr bwMode="auto">
          <a:xfrm>
            <a:off x="2533650" y="3861816"/>
            <a:ext cx="4699254" cy="2255520"/>
          </a:xfrm>
          <a:prstGeom prst="rect">
            <a:avLst/>
          </a:prstGeom>
          <a:noFill/>
          <a:ln w="9525">
            <a:noFill/>
            <a:miter lim="800000"/>
            <a:headEnd/>
            <a:tailEnd/>
          </a:ln>
        </p:spPr>
      </p:pic>
    </p:spTree>
    <p:extLst>
      <p:ext uri="{BB962C8B-B14F-4D97-AF65-F5344CB8AC3E}">
        <p14:creationId xmlns:p14="http://schemas.microsoft.com/office/powerpoint/2010/main" val="506297515"/>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8056" y="826012"/>
            <a:ext cx="7772400" cy="609601"/>
          </a:xfrm>
        </p:spPr>
        <p:txBody>
          <a:bodyPr>
            <a:noAutofit/>
          </a:bodyPr>
          <a:lstStyle/>
          <a:p>
            <a:r>
              <a:rPr lang="ar-JO" sz="2800" dirty="0"/>
              <a:t>حذف النص </a:t>
            </a:r>
            <a:endParaRPr lang="ar-SA" sz="2800" dirty="0"/>
          </a:p>
        </p:txBody>
      </p:sp>
      <p:sp>
        <p:nvSpPr>
          <p:cNvPr id="3" name="Subtitle 2"/>
          <p:cNvSpPr>
            <a:spLocks noGrp="1"/>
          </p:cNvSpPr>
          <p:nvPr>
            <p:ph type="subTitle" idx="1"/>
          </p:nvPr>
        </p:nvSpPr>
        <p:spPr>
          <a:xfrm>
            <a:off x="1371600" y="1621536"/>
            <a:ext cx="6934200" cy="1588008"/>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lnSpc>
                <a:spcPct val="90000"/>
              </a:lnSpc>
              <a:buFont typeface="Arial" pitchFamily="34" charset="0"/>
              <a:buChar char="•"/>
            </a:pPr>
            <a:r>
              <a:rPr lang="ar-JO" sz="2700" dirty="0">
                <a:solidFill>
                  <a:schemeClr val="tx1"/>
                </a:solidFill>
              </a:rPr>
              <a:t>هناك عدد من الطرق التي يمكنك من خلالها حذف نص. أكثر هذه الطرق شيوعا هو استخدام مفتاح </a:t>
            </a:r>
            <a:r>
              <a:rPr lang="en-US" sz="2700" dirty="0">
                <a:solidFill>
                  <a:schemeClr val="tx1"/>
                </a:solidFill>
              </a:rPr>
              <a:t>Backspace </a:t>
            </a:r>
            <a:r>
              <a:rPr lang="ar-JO" sz="2700" dirty="0">
                <a:solidFill>
                  <a:schemeClr val="tx1"/>
                </a:solidFill>
              </a:rPr>
              <a:t>لإزالة العناصر على يمين المؤشر أو استخدام مفتاح </a:t>
            </a:r>
            <a:r>
              <a:rPr lang="en-US" sz="2700" dirty="0">
                <a:solidFill>
                  <a:schemeClr val="tx1"/>
                </a:solidFill>
              </a:rPr>
              <a:t>Delete </a:t>
            </a:r>
            <a:r>
              <a:rPr lang="ar-SA" sz="2700" dirty="0">
                <a:solidFill>
                  <a:schemeClr val="tx1"/>
                </a:solidFill>
              </a:rPr>
              <a:t> </a:t>
            </a:r>
            <a:r>
              <a:rPr lang="ar-JO" sz="2700" dirty="0">
                <a:solidFill>
                  <a:schemeClr val="tx1"/>
                </a:solidFill>
              </a:rPr>
              <a:t>لإزالة العناصر على يسار المؤشر.</a:t>
            </a:r>
            <a:endParaRPr lang="en-US" sz="2700" dirty="0">
              <a:solidFill>
                <a:schemeClr val="tx1"/>
              </a:solidFill>
            </a:endParaRPr>
          </a:p>
          <a:p>
            <a:pPr algn="just">
              <a:lnSpc>
                <a:spcPct val="90000"/>
              </a:lnSpc>
              <a:buFont typeface="Arial" pitchFamily="34" charset="0"/>
              <a:buChar char="•"/>
            </a:pPr>
            <a:endParaRPr lang="ar-SA" sz="2700" dirty="0">
              <a:solidFill>
                <a:schemeClr val="tx1"/>
              </a:solidFill>
            </a:endParaRPr>
          </a:p>
        </p:txBody>
      </p:sp>
      <p:pic>
        <p:nvPicPr>
          <p:cNvPr id="4" name="صورة 123"/>
          <p:cNvPicPr/>
          <p:nvPr/>
        </p:nvPicPr>
        <p:blipFill>
          <a:blip r:embed="rId2" cstate="print"/>
          <a:srcRect/>
          <a:stretch>
            <a:fillRect/>
          </a:stretch>
        </p:blipFill>
        <p:spPr bwMode="auto">
          <a:xfrm>
            <a:off x="2275332" y="3953254"/>
            <a:ext cx="4593336" cy="1833372"/>
          </a:xfrm>
          <a:prstGeom prst="rect">
            <a:avLst/>
          </a:prstGeom>
          <a:noFill/>
          <a:ln w="9525">
            <a:noFill/>
            <a:miter lim="800000"/>
            <a:headEnd/>
            <a:tailEnd/>
          </a:ln>
        </p:spPr>
      </p:pic>
    </p:spTree>
    <p:extLst>
      <p:ext uri="{BB962C8B-B14F-4D97-AF65-F5344CB8AC3E}">
        <p14:creationId xmlns:p14="http://schemas.microsoft.com/office/powerpoint/2010/main" val="2845859995"/>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1436" y="84457"/>
            <a:ext cx="7772400" cy="631825"/>
          </a:xfrm>
        </p:spPr>
        <p:txBody>
          <a:bodyPr>
            <a:normAutofit/>
          </a:bodyPr>
          <a:lstStyle/>
          <a:p>
            <a:r>
              <a:rPr lang="ar-JO" sz="2800" dirty="0"/>
              <a:t>أساسيات تحديد النص</a:t>
            </a:r>
            <a:endParaRPr lang="ar-SA" sz="2800" dirty="0"/>
          </a:p>
        </p:txBody>
      </p:sp>
      <p:sp>
        <p:nvSpPr>
          <p:cNvPr id="3" name="Subtitle 2"/>
          <p:cNvSpPr>
            <a:spLocks noGrp="1"/>
          </p:cNvSpPr>
          <p:nvPr>
            <p:ph type="subTitle" idx="1"/>
          </p:nvPr>
        </p:nvSpPr>
        <p:spPr>
          <a:xfrm>
            <a:off x="756829" y="758341"/>
            <a:ext cx="7837009" cy="3134592"/>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lnSpc>
                <a:spcPct val="90000"/>
              </a:lnSpc>
              <a:buFont typeface="Arial" pitchFamily="34" charset="0"/>
              <a:buChar char="•"/>
            </a:pPr>
            <a:r>
              <a:rPr lang="ar-JO" dirty="0">
                <a:solidFill>
                  <a:schemeClr val="tx1"/>
                </a:solidFill>
              </a:rPr>
              <a:t>يعني تحديد النص ببساطة تظليل أو تعريف النص. ويعتبر استخدام الماوس أكثر الطرق شيوعا في تحديد النص.</a:t>
            </a:r>
            <a:endParaRPr lang="ar-SA" dirty="0">
              <a:solidFill>
                <a:schemeClr val="tx1"/>
              </a:solidFill>
            </a:endParaRPr>
          </a:p>
          <a:p>
            <a:pPr algn="just">
              <a:lnSpc>
                <a:spcPct val="90000"/>
              </a:lnSpc>
              <a:buFont typeface="Arial" pitchFamily="34" charset="0"/>
              <a:buChar char="•"/>
            </a:pPr>
            <a:r>
              <a:rPr lang="ar-JO" dirty="0">
                <a:solidFill>
                  <a:schemeClr val="tx1"/>
                </a:solidFill>
              </a:rPr>
              <a:t> أولا</a:t>
            </a:r>
            <a:r>
              <a:rPr lang="ar-SA" dirty="0">
                <a:solidFill>
                  <a:schemeClr val="tx1"/>
                </a:solidFill>
              </a:rPr>
              <a:t>ً</a:t>
            </a:r>
            <a:r>
              <a:rPr lang="ar-JO" dirty="0">
                <a:solidFill>
                  <a:schemeClr val="tx1"/>
                </a:solidFill>
              </a:rPr>
              <a:t>، ضع الماوس على احد نهايتي الجزء المطلوب من النص الذي تريد تحديده.</a:t>
            </a:r>
            <a:endParaRPr lang="ar-SA" dirty="0">
              <a:solidFill>
                <a:schemeClr val="tx1"/>
              </a:solidFill>
            </a:endParaRPr>
          </a:p>
          <a:p>
            <a:pPr algn="just">
              <a:lnSpc>
                <a:spcPct val="90000"/>
              </a:lnSpc>
              <a:buFont typeface="Arial" pitchFamily="34" charset="0"/>
              <a:buChar char="•"/>
            </a:pPr>
            <a:r>
              <a:rPr lang="ar-JO" dirty="0">
                <a:solidFill>
                  <a:schemeClr val="tx1"/>
                </a:solidFill>
              </a:rPr>
              <a:t> ثم تابع الضغط على الزر الأيسر للماوس وقم بالسحب فوق النص المطلوب تحديده. </a:t>
            </a:r>
            <a:endParaRPr lang="en-US" dirty="0">
              <a:solidFill>
                <a:schemeClr val="tx1"/>
              </a:solidFill>
            </a:endParaRPr>
          </a:p>
          <a:p>
            <a:pPr algn="just">
              <a:lnSpc>
                <a:spcPct val="90000"/>
              </a:lnSpc>
              <a:buFont typeface="Arial" pitchFamily="34" charset="0"/>
              <a:buChar char="•"/>
            </a:pPr>
            <a:r>
              <a:rPr lang="ar-JO" dirty="0">
                <a:solidFill>
                  <a:schemeClr val="tx1"/>
                </a:solidFill>
              </a:rPr>
              <a:t>وعند الانتهاء من هذه الخطوات، سيظهر النص مظللا بلون ازرق هكذا:</a:t>
            </a:r>
            <a:endParaRPr lang="ar-SA" dirty="0">
              <a:solidFill>
                <a:schemeClr val="tx1"/>
              </a:solidFill>
            </a:endParaRPr>
          </a:p>
        </p:txBody>
      </p:sp>
      <p:pic>
        <p:nvPicPr>
          <p:cNvPr id="4" name="صورة 122"/>
          <p:cNvPicPr/>
          <p:nvPr/>
        </p:nvPicPr>
        <p:blipFill>
          <a:blip r:embed="rId2" cstate="print"/>
          <a:srcRect/>
          <a:stretch>
            <a:fillRect/>
          </a:stretch>
        </p:blipFill>
        <p:spPr bwMode="auto">
          <a:xfrm>
            <a:off x="613573" y="3697442"/>
            <a:ext cx="2934301" cy="2308324"/>
          </a:xfrm>
          <a:prstGeom prst="rect">
            <a:avLst/>
          </a:prstGeom>
          <a:noFill/>
          <a:ln w="9525">
            <a:noFill/>
            <a:miter lim="800000"/>
            <a:headEnd/>
            <a:tailEnd/>
          </a:ln>
        </p:spPr>
      </p:pic>
      <p:sp>
        <p:nvSpPr>
          <p:cNvPr id="6" name="مربع نص 5">
            <a:extLst>
              <a:ext uri="{FF2B5EF4-FFF2-40B4-BE49-F238E27FC236}">
                <a16:creationId xmlns:a16="http://schemas.microsoft.com/office/drawing/2014/main" id="{9669BF76-BB9B-40FF-85B3-F0BC9ADA9D91}"/>
              </a:ext>
            </a:extLst>
          </p:cNvPr>
          <p:cNvSpPr txBox="1"/>
          <p:nvPr/>
        </p:nvSpPr>
        <p:spPr>
          <a:xfrm>
            <a:off x="3786217" y="3852892"/>
            <a:ext cx="4744212"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285750" indent="-285750" algn="r" rtl="1">
              <a:buFont typeface="Arial" panose="020B0604020202020204" pitchFamily="34" charset="0"/>
              <a:buChar char="•"/>
            </a:pPr>
            <a:r>
              <a:rPr lang="ar-AE" sz="2000" dirty="0">
                <a:solidFill>
                  <a:srgbClr val="231F20"/>
                </a:solidFill>
                <a:latin typeface="Segoe UI" panose="020B0502040204020203" pitchFamily="34" charset="0"/>
                <a:cs typeface="+mj-cs"/>
              </a:rPr>
              <a:t>لتحديد كلمة واحدة، انقر نقر</a:t>
            </a:r>
            <a:r>
              <a:rPr lang="ar-SA" sz="2000" dirty="0">
                <a:solidFill>
                  <a:srgbClr val="231F20"/>
                </a:solidFill>
                <a:latin typeface="Segoe UI" panose="020B0502040204020203" pitchFamily="34" charset="0"/>
                <a:cs typeface="+mj-cs"/>
              </a:rPr>
              <a:t>ً</a:t>
            </a:r>
            <a:r>
              <a:rPr lang="ar-AE" sz="2000" dirty="0">
                <a:solidFill>
                  <a:srgbClr val="231F20"/>
                </a:solidFill>
                <a:latin typeface="Segoe UI" panose="020B0502040204020203" pitchFamily="34" charset="0"/>
                <a:cs typeface="+mj-cs"/>
              </a:rPr>
              <a:t>ا مزدوج</a:t>
            </a:r>
            <a:r>
              <a:rPr lang="ar-SA" sz="2000" dirty="0">
                <a:solidFill>
                  <a:srgbClr val="231F20"/>
                </a:solidFill>
                <a:latin typeface="Segoe UI" panose="020B0502040204020203" pitchFamily="34" charset="0"/>
                <a:cs typeface="+mj-cs"/>
              </a:rPr>
              <a:t>ً</a:t>
            </a:r>
            <a:r>
              <a:rPr lang="ar-AE" sz="2000" dirty="0">
                <a:solidFill>
                  <a:srgbClr val="231F20"/>
                </a:solidFill>
                <a:latin typeface="Segoe UI" panose="020B0502040204020203" pitchFamily="34" charset="0"/>
                <a:cs typeface="+mj-cs"/>
              </a:rPr>
              <a:t>ا  فوقها.</a:t>
            </a:r>
          </a:p>
          <a:p>
            <a:pPr marL="285750" indent="-285750" algn="r" rtl="1">
              <a:buFont typeface="Arial" panose="020B0604020202020204" pitchFamily="34" charset="0"/>
              <a:buChar char="•"/>
            </a:pPr>
            <a:r>
              <a:rPr lang="ar-AE" sz="2000" dirty="0">
                <a:solidFill>
                  <a:srgbClr val="231F20"/>
                </a:solidFill>
                <a:latin typeface="Segoe UI" panose="020B0502040204020203" pitchFamily="34" charset="0"/>
                <a:cs typeface="+mj-cs"/>
              </a:rPr>
              <a:t>لتحديد فقرة، ضع مؤشر الفأرة على الفقرة وانقر 3 مرات.</a:t>
            </a:r>
          </a:p>
          <a:p>
            <a:pPr marL="285750" indent="-285750" algn="r" rtl="1">
              <a:buFont typeface="Arial" panose="020B0604020202020204" pitchFamily="34" charset="0"/>
              <a:buChar char="•"/>
            </a:pPr>
            <a:r>
              <a:rPr lang="ar-AE" sz="2000" dirty="0">
                <a:solidFill>
                  <a:srgbClr val="231F20"/>
                </a:solidFill>
                <a:latin typeface="Segoe UI" panose="020B0502040204020203" pitchFamily="34" charset="0"/>
                <a:cs typeface="+mj-cs"/>
              </a:rPr>
              <a:t>لتحديد المستند بالكامل، استخدم اختصار لوحة المفاتيح </a:t>
            </a:r>
            <a:r>
              <a:rPr lang="en-US" sz="2000" dirty="0">
                <a:solidFill>
                  <a:srgbClr val="231F20"/>
                </a:solidFill>
                <a:latin typeface="Segoe UI" panose="020B0502040204020203" pitchFamily="34" charset="0"/>
                <a:cs typeface="+mj-cs"/>
              </a:rPr>
              <a:t>CTRL + A.</a:t>
            </a:r>
          </a:p>
          <a:p>
            <a:pPr marL="285750" indent="-285750" algn="r" rtl="1">
              <a:buFont typeface="Arial" panose="020B0604020202020204" pitchFamily="34" charset="0"/>
              <a:buChar char="•"/>
            </a:pPr>
            <a:r>
              <a:rPr lang="ar-AE" sz="2000" dirty="0">
                <a:solidFill>
                  <a:srgbClr val="231F20"/>
                </a:solidFill>
                <a:latin typeface="Segoe UI" panose="020B0502040204020203" pitchFamily="34" charset="0"/>
                <a:cs typeface="+mj-cs"/>
              </a:rPr>
              <a:t>من أجل إلغاء تحديد نص، انقر فوق أي مكان خارج المنطقة المحددة أو استخدم مفاتيح الأسهم.</a:t>
            </a:r>
          </a:p>
        </p:txBody>
      </p:sp>
    </p:spTree>
    <p:extLst>
      <p:ext uri="{BB962C8B-B14F-4D97-AF65-F5344CB8AC3E}">
        <p14:creationId xmlns:p14="http://schemas.microsoft.com/office/powerpoint/2010/main" val="303923295"/>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5152" y="2"/>
            <a:ext cx="7772400" cy="631825"/>
          </a:xfrm>
        </p:spPr>
        <p:txBody>
          <a:bodyPr>
            <a:normAutofit/>
          </a:bodyPr>
          <a:lstStyle/>
          <a:p>
            <a:r>
              <a:rPr lang="ar-JO" sz="2800" dirty="0"/>
              <a:t>نظرة عامة على واجهة الاستخدام</a:t>
            </a:r>
            <a:endParaRPr lang="ar-SA" sz="2800" dirty="0"/>
          </a:p>
        </p:txBody>
      </p:sp>
      <p:pic>
        <p:nvPicPr>
          <p:cNvPr id="4" name="صورة 3">
            <a:extLst>
              <a:ext uri="{FF2B5EF4-FFF2-40B4-BE49-F238E27FC236}">
                <a16:creationId xmlns:a16="http://schemas.microsoft.com/office/drawing/2014/main" id="{125CF167-22DB-4C0E-B6C4-27279F38FB81}"/>
              </a:ext>
            </a:extLst>
          </p:cNvPr>
          <p:cNvPicPr>
            <a:picLocks noChangeAspect="1"/>
          </p:cNvPicPr>
          <p:nvPr/>
        </p:nvPicPr>
        <p:blipFill rotWithShape="1">
          <a:blip r:embed="rId2"/>
          <a:srcRect t="1296"/>
          <a:stretch/>
        </p:blipFill>
        <p:spPr>
          <a:xfrm>
            <a:off x="73152" y="623571"/>
            <a:ext cx="9070848" cy="6226175"/>
          </a:xfrm>
          <a:prstGeom prst="rect">
            <a:avLst/>
          </a:prstGeom>
        </p:spPr>
      </p:pic>
      <p:sp>
        <p:nvSpPr>
          <p:cNvPr id="6" name="مربع نص 5">
            <a:extLst>
              <a:ext uri="{FF2B5EF4-FFF2-40B4-BE49-F238E27FC236}">
                <a16:creationId xmlns:a16="http://schemas.microsoft.com/office/drawing/2014/main" id="{26DDA0FB-EAA8-4D5D-90E3-1ECD13A34BD6}"/>
              </a:ext>
            </a:extLst>
          </p:cNvPr>
          <p:cNvSpPr txBox="1"/>
          <p:nvPr/>
        </p:nvSpPr>
        <p:spPr>
          <a:xfrm>
            <a:off x="2046733" y="3502151"/>
            <a:ext cx="5349241"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just" rtl="1"/>
            <a:r>
              <a:rPr lang="ar-SA" sz="2000" dirty="0">
                <a:solidFill>
                  <a:srgbClr val="3868B1"/>
                </a:solidFill>
                <a:latin typeface="Baseet"/>
              </a:rPr>
              <a:t>ا</a:t>
            </a:r>
            <a:r>
              <a:rPr lang="ar-AE" sz="2000" dirty="0">
                <a:solidFill>
                  <a:srgbClr val="3868B1"/>
                </a:solidFill>
                <a:latin typeface="Baseet"/>
              </a:rPr>
              <a:t>لشريط </a:t>
            </a:r>
            <a:r>
              <a:rPr lang="ar-SA" sz="2000" dirty="0">
                <a:solidFill>
                  <a:srgbClr val="3868B1"/>
                </a:solidFill>
                <a:latin typeface="Baseet"/>
              </a:rPr>
              <a:t>(</a:t>
            </a:r>
            <a:r>
              <a:rPr lang="en-US" sz="2000" dirty="0">
                <a:solidFill>
                  <a:srgbClr val="3868B1"/>
                </a:solidFill>
                <a:latin typeface="Baseet"/>
              </a:rPr>
              <a:t>Ribbon</a:t>
            </a:r>
            <a:r>
              <a:rPr lang="ar-SA" sz="2000" dirty="0">
                <a:solidFill>
                  <a:srgbClr val="3868B1"/>
                </a:solidFill>
                <a:latin typeface="Baseet"/>
              </a:rPr>
              <a:t>): </a:t>
            </a:r>
            <a:r>
              <a:rPr lang="ar-AE" sz="2000" dirty="0">
                <a:solidFill>
                  <a:schemeClr val="tx1"/>
                </a:solidFill>
                <a:latin typeface="Baseet"/>
              </a:rPr>
              <a:t>يتم تجميع الأوامر تقريبا في وورد 2016 مع</a:t>
            </a:r>
            <a:r>
              <a:rPr lang="ar-SA" sz="2000" dirty="0">
                <a:solidFill>
                  <a:schemeClr val="tx1"/>
                </a:solidFill>
                <a:latin typeface="Baseet"/>
              </a:rPr>
              <a:t>ً</a:t>
            </a:r>
            <a:r>
              <a:rPr lang="ar-AE" sz="2000" dirty="0">
                <a:solidFill>
                  <a:schemeClr val="tx1"/>
                </a:solidFill>
                <a:latin typeface="Baseet"/>
              </a:rPr>
              <a:t>ا على شكل شريط من أجل مساعدتك على العمل بكفاءة.</a:t>
            </a:r>
            <a:endParaRPr lang="ar-AE" sz="2000" dirty="0">
              <a:solidFill>
                <a:schemeClr val="tx1"/>
              </a:solidFill>
            </a:endParaRPr>
          </a:p>
        </p:txBody>
      </p:sp>
      <p:sp>
        <p:nvSpPr>
          <p:cNvPr id="7" name="شكل بيضاوي 6">
            <a:extLst>
              <a:ext uri="{FF2B5EF4-FFF2-40B4-BE49-F238E27FC236}">
                <a16:creationId xmlns:a16="http://schemas.microsoft.com/office/drawing/2014/main" id="{68D31DCD-5A69-4DD7-BABF-F5004784F067}"/>
              </a:ext>
            </a:extLst>
          </p:cNvPr>
          <p:cNvSpPr/>
          <p:nvPr/>
        </p:nvSpPr>
        <p:spPr>
          <a:xfrm>
            <a:off x="7348728" y="3200401"/>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ب</a:t>
            </a:r>
            <a:endParaRPr lang="ar-AE" dirty="0"/>
          </a:p>
        </p:txBody>
      </p:sp>
      <p:sp>
        <p:nvSpPr>
          <p:cNvPr id="8" name="مربع نص 7">
            <a:extLst>
              <a:ext uri="{FF2B5EF4-FFF2-40B4-BE49-F238E27FC236}">
                <a16:creationId xmlns:a16="http://schemas.microsoft.com/office/drawing/2014/main" id="{977852E6-27AF-45B8-B82F-522BB04D2640}"/>
              </a:ext>
            </a:extLst>
          </p:cNvPr>
          <p:cNvSpPr txBox="1"/>
          <p:nvPr/>
        </p:nvSpPr>
        <p:spPr>
          <a:xfrm>
            <a:off x="2098549" y="4747705"/>
            <a:ext cx="5349241"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just" rtl="1"/>
            <a:r>
              <a:rPr lang="ar-SA" sz="2000" dirty="0">
                <a:solidFill>
                  <a:srgbClr val="3868B1"/>
                </a:solidFill>
                <a:latin typeface="Baseet"/>
              </a:rPr>
              <a:t>علامات التبويب (</a:t>
            </a:r>
            <a:r>
              <a:rPr lang="en-US" sz="2000" dirty="0">
                <a:solidFill>
                  <a:srgbClr val="3868B1"/>
                </a:solidFill>
                <a:latin typeface="Baseet"/>
              </a:rPr>
              <a:t>Tabs</a:t>
            </a:r>
            <a:r>
              <a:rPr lang="ar-SA" sz="2000" dirty="0">
                <a:solidFill>
                  <a:srgbClr val="3868B1"/>
                </a:solidFill>
                <a:latin typeface="Baseet"/>
              </a:rPr>
              <a:t>): </a:t>
            </a:r>
            <a:r>
              <a:rPr lang="ar-SA" sz="2000" dirty="0">
                <a:solidFill>
                  <a:schemeClr val="tx1"/>
                </a:solidFill>
                <a:latin typeface="Baseet"/>
              </a:rPr>
              <a:t>يوجد في الجزء العلوي من الشريط مجموعة من علامات التبويب، يؤدي النقر فوق علامة تبويب إلى عرض مجموعة مقترنة من الأوامر.</a:t>
            </a:r>
            <a:endParaRPr lang="ar-AE" sz="2000" dirty="0">
              <a:solidFill>
                <a:schemeClr val="tx1"/>
              </a:solidFill>
            </a:endParaRPr>
          </a:p>
        </p:txBody>
      </p:sp>
      <p:sp>
        <p:nvSpPr>
          <p:cNvPr id="9" name="شكل بيضاوي 8">
            <a:extLst>
              <a:ext uri="{FF2B5EF4-FFF2-40B4-BE49-F238E27FC236}">
                <a16:creationId xmlns:a16="http://schemas.microsoft.com/office/drawing/2014/main" id="{7D50E123-A5A0-4578-A212-B063BDE8EE41}"/>
              </a:ext>
            </a:extLst>
          </p:cNvPr>
          <p:cNvSpPr/>
          <p:nvPr/>
        </p:nvSpPr>
        <p:spPr>
          <a:xfrm>
            <a:off x="7400544" y="4445953"/>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ج</a:t>
            </a:r>
            <a:endParaRPr lang="ar-AE" dirty="0"/>
          </a:p>
        </p:txBody>
      </p:sp>
    </p:spTree>
    <p:extLst>
      <p:ext uri="{BB962C8B-B14F-4D97-AF65-F5344CB8AC3E}">
        <p14:creationId xmlns:p14="http://schemas.microsoft.com/office/powerpoint/2010/main" val="2272523990"/>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04801"/>
            <a:ext cx="7772400" cy="685800"/>
          </a:xfrm>
        </p:spPr>
        <p:txBody>
          <a:bodyPr>
            <a:normAutofit/>
          </a:bodyPr>
          <a:lstStyle/>
          <a:p>
            <a:r>
              <a:rPr lang="ar-JO" sz="2800" dirty="0"/>
              <a:t>التنقل باستخدام الماوس</a:t>
            </a:r>
            <a:endParaRPr lang="ar-SA" sz="2800" dirty="0"/>
          </a:p>
        </p:txBody>
      </p:sp>
      <p:sp>
        <p:nvSpPr>
          <p:cNvPr id="3" name="Subtitle 2"/>
          <p:cNvSpPr>
            <a:spLocks noGrp="1"/>
          </p:cNvSpPr>
          <p:nvPr>
            <p:ph type="subTitle" idx="1"/>
          </p:nvPr>
        </p:nvSpPr>
        <p:spPr>
          <a:xfrm>
            <a:off x="609600" y="1743456"/>
            <a:ext cx="7372350" cy="1685544"/>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90000"/>
              </a:lnSpc>
              <a:buFont typeface="Arial" pitchFamily="34" charset="0"/>
              <a:buChar char="•"/>
            </a:pPr>
            <a:r>
              <a:rPr lang="ar-JO" sz="2700" dirty="0">
                <a:solidFill>
                  <a:schemeClr val="tx1"/>
                </a:solidFill>
              </a:rPr>
              <a:t>للتنقل باستخدام الماوس، قم ببساطة بالنقر على المكان الذي تريد التركيز عليه. على سبيل المثال: بإمكانك وضع مؤشر الماوس في وسط فقرة ما</a:t>
            </a:r>
            <a:r>
              <a:rPr lang="ar-SA" sz="2700" dirty="0">
                <a:solidFill>
                  <a:schemeClr val="tx1"/>
                </a:solidFill>
              </a:rPr>
              <a:t>.</a:t>
            </a:r>
            <a:endParaRPr lang="en-US" sz="2700" dirty="0">
              <a:solidFill>
                <a:schemeClr val="tx1"/>
              </a:solidFill>
            </a:endParaRPr>
          </a:p>
          <a:p>
            <a:pPr algn="r">
              <a:lnSpc>
                <a:spcPct val="90000"/>
              </a:lnSpc>
              <a:buFont typeface="Arial" pitchFamily="34" charset="0"/>
              <a:buChar char="•"/>
            </a:pPr>
            <a:endParaRPr lang="ar-SA" sz="2700" dirty="0">
              <a:solidFill>
                <a:schemeClr val="tx1"/>
              </a:solidFill>
            </a:endParaRPr>
          </a:p>
        </p:txBody>
      </p:sp>
      <p:pic>
        <p:nvPicPr>
          <p:cNvPr id="4" name="صورة 121"/>
          <p:cNvPicPr/>
          <p:nvPr/>
        </p:nvPicPr>
        <p:blipFill>
          <a:blip r:embed="rId2" cstate="print"/>
          <a:srcRect/>
          <a:stretch>
            <a:fillRect/>
          </a:stretch>
        </p:blipFill>
        <p:spPr bwMode="auto">
          <a:xfrm>
            <a:off x="874776" y="3310128"/>
            <a:ext cx="6531864" cy="2926080"/>
          </a:xfrm>
          <a:prstGeom prst="rect">
            <a:avLst/>
          </a:prstGeom>
          <a:noFill/>
          <a:ln w="9525">
            <a:noFill/>
            <a:miter lim="800000"/>
            <a:headEnd/>
            <a:tailEnd/>
          </a:ln>
        </p:spPr>
      </p:pic>
    </p:spTree>
    <p:extLst>
      <p:ext uri="{BB962C8B-B14F-4D97-AF65-F5344CB8AC3E}">
        <p14:creationId xmlns:p14="http://schemas.microsoft.com/office/powerpoint/2010/main" val="3639828996"/>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1"/>
            <a:ext cx="7772400" cy="762000"/>
          </a:xfrm>
        </p:spPr>
        <p:txBody>
          <a:bodyPr>
            <a:normAutofit/>
          </a:bodyPr>
          <a:lstStyle/>
          <a:p>
            <a:r>
              <a:rPr lang="ar-JO" sz="2800" dirty="0"/>
              <a:t>التنقل باستخدام أشرطة التمرير </a:t>
            </a:r>
            <a:endParaRPr lang="ar-SA" sz="2800" dirty="0"/>
          </a:p>
        </p:txBody>
      </p:sp>
      <p:sp>
        <p:nvSpPr>
          <p:cNvPr id="3" name="Subtitle 2"/>
          <p:cNvSpPr>
            <a:spLocks noGrp="1"/>
          </p:cNvSpPr>
          <p:nvPr>
            <p:ph type="subTitle" idx="1"/>
          </p:nvPr>
        </p:nvSpPr>
        <p:spPr>
          <a:xfrm>
            <a:off x="0" y="1276350"/>
            <a:ext cx="9006840" cy="2667000"/>
          </a:xfrm>
          <a:noFill/>
          <a:ln w="9525">
            <a:noFill/>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algn="r">
              <a:lnSpc>
                <a:spcPct val="110000"/>
              </a:lnSpc>
              <a:buFont typeface="Arial" pitchFamily="34" charset="0"/>
              <a:buChar char="•"/>
            </a:pPr>
            <a:r>
              <a:rPr lang="ar-JO" sz="2700" dirty="0">
                <a:solidFill>
                  <a:schemeClr val="tx1"/>
                </a:solidFill>
              </a:rPr>
              <a:t>يعتبر التنقل باستخدام الماوس جيدا إذا كان كامل النص موجودا على شاشة واحدة، غير انه من النادر أن تكون المستندات في صفحة واحدة. ولحسن الحظ، يمكنك أيضا التنقل باستخدام شريط التمرير على الجانب الأيسر من الشاشة.</a:t>
            </a:r>
            <a:endParaRPr lang="ar-SA" sz="2700" dirty="0">
              <a:solidFill>
                <a:schemeClr val="tx1"/>
              </a:solidFill>
            </a:endParaRPr>
          </a:p>
          <a:p>
            <a:pPr algn="r">
              <a:lnSpc>
                <a:spcPct val="110000"/>
              </a:lnSpc>
              <a:buFont typeface="Arial" pitchFamily="34" charset="0"/>
              <a:buChar char="•"/>
            </a:pPr>
            <a:r>
              <a:rPr lang="ar-JO" sz="2700" dirty="0">
                <a:solidFill>
                  <a:schemeClr val="tx1"/>
                </a:solidFill>
              </a:rPr>
              <a:t> قم بوضع مؤشر الماوس على المستطيل الصغير في شريط التمرير وسيشير إلى موقعك الحالي في المستند.</a:t>
            </a:r>
            <a:endParaRPr lang="ar-SA" sz="2700" dirty="0">
              <a:solidFill>
                <a:schemeClr val="tx1"/>
              </a:solidFill>
            </a:endParaRPr>
          </a:p>
          <a:p>
            <a:pPr algn="r">
              <a:lnSpc>
                <a:spcPct val="110000"/>
              </a:lnSpc>
              <a:buFont typeface="Arial" pitchFamily="34" charset="0"/>
              <a:buChar char="•"/>
            </a:pPr>
            <a:r>
              <a:rPr lang="ar-JO" sz="2700" dirty="0">
                <a:solidFill>
                  <a:schemeClr val="tx1"/>
                </a:solidFill>
              </a:rPr>
              <a:t> بعدئذ، أُنقر عليه وقم بسحبه إلى المكان الذي ترغب فيه. </a:t>
            </a:r>
            <a:endParaRPr lang="en-US" sz="2700" dirty="0">
              <a:solidFill>
                <a:schemeClr val="tx1"/>
              </a:solidFill>
            </a:endParaRPr>
          </a:p>
          <a:p>
            <a:pPr algn="r">
              <a:lnSpc>
                <a:spcPct val="110000"/>
              </a:lnSpc>
              <a:buFont typeface="Arial" pitchFamily="34" charset="0"/>
              <a:buChar char="•"/>
            </a:pPr>
            <a:endParaRPr lang="ar-SA" sz="2700" dirty="0">
              <a:solidFill>
                <a:schemeClr val="tx1"/>
              </a:solidFill>
            </a:endParaRPr>
          </a:p>
        </p:txBody>
      </p:sp>
      <p:pic>
        <p:nvPicPr>
          <p:cNvPr id="4" name="صورة 120"/>
          <p:cNvPicPr/>
          <p:nvPr/>
        </p:nvPicPr>
        <p:blipFill>
          <a:blip r:embed="rId2" cstate="print"/>
          <a:srcRect/>
          <a:stretch>
            <a:fillRect/>
          </a:stretch>
        </p:blipFill>
        <p:spPr bwMode="auto">
          <a:xfrm>
            <a:off x="1743456" y="3943352"/>
            <a:ext cx="2919984" cy="2609849"/>
          </a:xfrm>
          <a:prstGeom prst="rect">
            <a:avLst/>
          </a:prstGeom>
          <a:noFill/>
          <a:ln w="9525">
            <a:noFill/>
            <a:miter lim="800000"/>
            <a:headEnd/>
            <a:tailEnd/>
          </a:ln>
        </p:spPr>
      </p:pic>
    </p:spTree>
    <p:extLst>
      <p:ext uri="{BB962C8B-B14F-4D97-AF65-F5344CB8AC3E}">
        <p14:creationId xmlns:p14="http://schemas.microsoft.com/office/powerpoint/2010/main" val="3265796195"/>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08027"/>
            <a:ext cx="7772400" cy="555625"/>
          </a:xfrm>
        </p:spPr>
        <p:txBody>
          <a:bodyPr>
            <a:normAutofit/>
          </a:bodyPr>
          <a:lstStyle/>
          <a:p>
            <a:r>
              <a:rPr lang="ar-JO" sz="2800" dirty="0"/>
              <a:t>الانتقال باستخدام لوحة المفاتيح</a:t>
            </a:r>
            <a:endParaRPr lang="ar-SA" sz="2800" dirty="0"/>
          </a:p>
        </p:txBody>
      </p:sp>
      <p:sp>
        <p:nvSpPr>
          <p:cNvPr id="3" name="Subtitle 2"/>
          <p:cNvSpPr>
            <a:spLocks noGrp="1"/>
          </p:cNvSpPr>
          <p:nvPr>
            <p:ph type="subTitle" idx="1"/>
          </p:nvPr>
        </p:nvSpPr>
        <p:spPr>
          <a:xfrm>
            <a:off x="173736" y="1386840"/>
            <a:ext cx="8385048" cy="51054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lnSpc>
                <a:spcPct val="110000"/>
              </a:lnSpc>
              <a:buFont typeface="Arial" pitchFamily="34" charset="0"/>
              <a:buChar char="•"/>
            </a:pPr>
            <a:r>
              <a:rPr lang="ar-JO" sz="2700" dirty="0">
                <a:solidFill>
                  <a:schemeClr val="tx1"/>
                </a:solidFill>
              </a:rPr>
              <a:t>يمكنك أيضا استخدام اختصارات لوحة المفاتيح للانتقال. في المنطقة التي تفصل لوحة الأحرف عن اللوحة العددية في لوحة المفاتيح، سترى قسما يضم مفاتيح </a:t>
            </a:r>
            <a:r>
              <a:rPr lang="en-US" sz="2700" dirty="0">
                <a:solidFill>
                  <a:schemeClr val="tx1"/>
                </a:solidFill>
              </a:rPr>
              <a:t>Insert</a:t>
            </a:r>
            <a:r>
              <a:rPr lang="ar-SA" sz="2700" dirty="0">
                <a:solidFill>
                  <a:schemeClr val="tx1"/>
                </a:solidFill>
              </a:rPr>
              <a:t> و</a:t>
            </a:r>
            <a:r>
              <a:rPr lang="en-US" sz="2700" dirty="0">
                <a:solidFill>
                  <a:schemeClr val="tx1"/>
                </a:solidFill>
              </a:rPr>
              <a:t>Home</a:t>
            </a:r>
            <a:r>
              <a:rPr lang="ar-SA" sz="2700" dirty="0">
                <a:solidFill>
                  <a:schemeClr val="tx1"/>
                </a:solidFill>
              </a:rPr>
              <a:t> و</a:t>
            </a:r>
            <a:r>
              <a:rPr lang="en-US" sz="2700" dirty="0">
                <a:solidFill>
                  <a:schemeClr val="tx1"/>
                </a:solidFill>
              </a:rPr>
              <a:t>Page Up</a:t>
            </a:r>
            <a:r>
              <a:rPr lang="ar-SA" sz="2700" dirty="0">
                <a:solidFill>
                  <a:schemeClr val="tx1"/>
                </a:solidFill>
              </a:rPr>
              <a:t> و</a:t>
            </a:r>
            <a:r>
              <a:rPr lang="en-US" sz="2700" dirty="0">
                <a:solidFill>
                  <a:schemeClr val="tx1"/>
                </a:solidFill>
              </a:rPr>
              <a:t>،Page Down Delete</a:t>
            </a:r>
            <a:r>
              <a:rPr lang="ar-SA" sz="2700" dirty="0">
                <a:solidFill>
                  <a:schemeClr val="tx1"/>
                </a:solidFill>
              </a:rPr>
              <a:t> و</a:t>
            </a:r>
            <a:r>
              <a:rPr lang="en-US" sz="2700" dirty="0">
                <a:solidFill>
                  <a:schemeClr val="tx1"/>
                </a:solidFill>
              </a:rPr>
              <a:t>End</a:t>
            </a:r>
            <a:r>
              <a:rPr lang="ar-SA" sz="2700" dirty="0">
                <a:solidFill>
                  <a:schemeClr val="tx1"/>
                </a:solidFill>
              </a:rPr>
              <a:t>. ولأربعة مفاتيح منها وظائف خاصة:</a:t>
            </a:r>
            <a:endParaRPr lang="en-US" sz="2700" dirty="0">
              <a:solidFill>
                <a:schemeClr val="tx1"/>
              </a:solidFill>
            </a:endParaRPr>
          </a:p>
          <a:p>
            <a:pPr algn="just">
              <a:lnSpc>
                <a:spcPct val="110000"/>
              </a:lnSpc>
              <a:buFont typeface="Arial" pitchFamily="34" charset="0"/>
              <a:buChar char="•"/>
            </a:pPr>
            <a:r>
              <a:rPr lang="en-US" sz="2700" dirty="0">
                <a:solidFill>
                  <a:srgbClr val="FF0000"/>
                </a:solidFill>
              </a:rPr>
              <a:t>Page Up</a:t>
            </a:r>
            <a:r>
              <a:rPr lang="ar-SA" sz="2700" dirty="0">
                <a:solidFill>
                  <a:srgbClr val="FF0000"/>
                </a:solidFill>
              </a:rPr>
              <a:t> </a:t>
            </a:r>
            <a:r>
              <a:rPr lang="ar-SA" sz="2700" dirty="0">
                <a:solidFill>
                  <a:schemeClr val="tx1"/>
                </a:solidFill>
              </a:rPr>
              <a:t>يتنقل صفحة واحدة إلى الأعلى </a:t>
            </a:r>
            <a:endParaRPr lang="en-US" sz="2700" dirty="0">
              <a:solidFill>
                <a:schemeClr val="tx1"/>
              </a:solidFill>
            </a:endParaRPr>
          </a:p>
          <a:p>
            <a:pPr algn="just">
              <a:lnSpc>
                <a:spcPct val="110000"/>
              </a:lnSpc>
              <a:buFont typeface="Arial" pitchFamily="34" charset="0"/>
              <a:buChar char="•"/>
            </a:pPr>
            <a:r>
              <a:rPr lang="en-US" sz="2700" dirty="0">
                <a:solidFill>
                  <a:srgbClr val="FF0000"/>
                </a:solidFill>
              </a:rPr>
              <a:t>Page Down</a:t>
            </a:r>
            <a:r>
              <a:rPr lang="ar-SA" sz="2700" dirty="0">
                <a:solidFill>
                  <a:srgbClr val="FF0000"/>
                </a:solidFill>
              </a:rPr>
              <a:t> </a:t>
            </a:r>
            <a:r>
              <a:rPr lang="ar-SA" sz="2700" dirty="0">
                <a:solidFill>
                  <a:schemeClr val="tx1"/>
                </a:solidFill>
              </a:rPr>
              <a:t>يتنقل صفحة واحدة إلى الأسفل </a:t>
            </a:r>
            <a:endParaRPr lang="en-US" sz="2700" dirty="0">
              <a:solidFill>
                <a:schemeClr val="tx1"/>
              </a:solidFill>
            </a:endParaRPr>
          </a:p>
          <a:p>
            <a:pPr algn="just">
              <a:lnSpc>
                <a:spcPct val="110000"/>
              </a:lnSpc>
              <a:buFont typeface="Arial" pitchFamily="34" charset="0"/>
              <a:buChar char="•"/>
            </a:pPr>
            <a:r>
              <a:rPr lang="en-US" sz="2700" dirty="0">
                <a:solidFill>
                  <a:srgbClr val="FF0000"/>
                </a:solidFill>
              </a:rPr>
              <a:t>Home</a:t>
            </a:r>
            <a:r>
              <a:rPr lang="ar-SA" sz="2700" dirty="0">
                <a:solidFill>
                  <a:schemeClr val="tx1"/>
                </a:solidFill>
              </a:rPr>
              <a:t> ينتقل إلى بداية السطر </a:t>
            </a:r>
            <a:endParaRPr lang="en-US" sz="2700" dirty="0">
              <a:solidFill>
                <a:schemeClr val="tx1"/>
              </a:solidFill>
            </a:endParaRPr>
          </a:p>
          <a:p>
            <a:pPr algn="just">
              <a:lnSpc>
                <a:spcPct val="110000"/>
              </a:lnSpc>
              <a:buFont typeface="Arial" pitchFamily="34" charset="0"/>
              <a:buChar char="•"/>
            </a:pPr>
            <a:r>
              <a:rPr lang="en-US" sz="2700" dirty="0">
                <a:solidFill>
                  <a:srgbClr val="FF0000"/>
                </a:solidFill>
              </a:rPr>
              <a:t>End</a:t>
            </a:r>
            <a:r>
              <a:rPr lang="ar-SA" sz="2700" dirty="0">
                <a:solidFill>
                  <a:schemeClr val="tx1"/>
                </a:solidFill>
              </a:rPr>
              <a:t>   ينتقل إلى نهاية السطر</a:t>
            </a:r>
            <a:endParaRPr lang="en-US" sz="2700" dirty="0">
              <a:solidFill>
                <a:schemeClr val="tx1"/>
              </a:solidFill>
            </a:endParaRPr>
          </a:p>
          <a:p>
            <a:pPr algn="just">
              <a:lnSpc>
                <a:spcPct val="110000"/>
              </a:lnSpc>
              <a:buFont typeface="Arial" pitchFamily="34" charset="0"/>
              <a:buChar char="•"/>
            </a:pPr>
            <a:endParaRPr lang="ar-SA" sz="2700" dirty="0">
              <a:solidFill>
                <a:schemeClr val="tx1"/>
              </a:solidFill>
            </a:endParaRPr>
          </a:p>
        </p:txBody>
      </p:sp>
    </p:spTree>
    <p:extLst>
      <p:ext uri="{BB962C8B-B14F-4D97-AF65-F5344CB8AC3E}">
        <p14:creationId xmlns:p14="http://schemas.microsoft.com/office/powerpoint/2010/main" val="790171991"/>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94360" y="242970"/>
            <a:ext cx="7772400" cy="686762"/>
          </a:xfrm>
        </p:spPr>
        <p:txBody>
          <a:bodyPr>
            <a:normAutofit/>
          </a:bodyPr>
          <a:lstStyle/>
          <a:p>
            <a:r>
              <a:rPr lang="ar-JO" sz="2800" dirty="0"/>
              <a:t>استخدام حوار الانتقال إلى </a:t>
            </a:r>
            <a:endParaRPr lang="ar-SA" sz="2800" dirty="0"/>
          </a:p>
        </p:txBody>
      </p:sp>
      <p:sp>
        <p:nvSpPr>
          <p:cNvPr id="3" name="Subtitle 2"/>
          <p:cNvSpPr>
            <a:spLocks noGrp="1"/>
          </p:cNvSpPr>
          <p:nvPr>
            <p:ph type="subTitle" idx="1"/>
          </p:nvPr>
        </p:nvSpPr>
        <p:spPr>
          <a:xfrm>
            <a:off x="297180" y="1199767"/>
            <a:ext cx="8366760" cy="1679067"/>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90000"/>
              </a:lnSpc>
              <a:buFont typeface="Arial" pitchFamily="34" charset="0"/>
              <a:buChar char="•"/>
            </a:pPr>
            <a:r>
              <a:rPr lang="ar-SA" sz="2700" dirty="0">
                <a:solidFill>
                  <a:schemeClr val="tx1"/>
                </a:solidFill>
              </a:rPr>
              <a:t>ومن الطرق الأكثر دقة في الانتقال هي استخدام حوار الانتقال إلى. وهناك ثلاثة طرق لفتح هذا الحوار.</a:t>
            </a:r>
            <a:endParaRPr lang="en-US" sz="2700" dirty="0">
              <a:solidFill>
                <a:schemeClr val="tx1"/>
              </a:solidFill>
            </a:endParaRPr>
          </a:p>
          <a:p>
            <a:pPr algn="r">
              <a:lnSpc>
                <a:spcPct val="90000"/>
              </a:lnSpc>
              <a:buFont typeface="Arial" pitchFamily="34" charset="0"/>
              <a:buChar char="•"/>
            </a:pPr>
            <a:r>
              <a:rPr lang="ar-SA" sz="2700" dirty="0">
                <a:solidFill>
                  <a:schemeClr val="tx1"/>
                </a:solidFill>
              </a:rPr>
              <a:t>الأولى عبر النقر على السهم بجانب زر بحث في أقصى يسار </a:t>
            </a:r>
            <a:r>
              <a:rPr lang="ar-SA" sz="2700" dirty="0" err="1">
                <a:solidFill>
                  <a:schemeClr val="tx1"/>
                </a:solidFill>
              </a:rPr>
              <a:t>تبويبة</a:t>
            </a:r>
            <a:r>
              <a:rPr lang="ar-SA" sz="2700" dirty="0">
                <a:solidFill>
                  <a:schemeClr val="tx1"/>
                </a:solidFill>
              </a:rPr>
              <a:t> الشريط الرئيسي والنقر على الانتقال إلى: </a:t>
            </a:r>
          </a:p>
        </p:txBody>
      </p:sp>
      <p:pic>
        <p:nvPicPr>
          <p:cNvPr id="7" name="Picture 6">
            <a:extLst>
              <a:ext uri="{FF2B5EF4-FFF2-40B4-BE49-F238E27FC236}">
                <a16:creationId xmlns:a16="http://schemas.microsoft.com/office/drawing/2014/main" id="{91CBBA5E-9336-42BC-A455-E204034F6716}"/>
              </a:ext>
            </a:extLst>
          </p:cNvPr>
          <p:cNvPicPr>
            <a:picLocks noChangeAspect="1"/>
          </p:cNvPicPr>
          <p:nvPr/>
        </p:nvPicPr>
        <p:blipFill rotWithShape="1">
          <a:blip r:embed="rId2"/>
          <a:srcRect r="90000" b="62475"/>
          <a:stretch/>
        </p:blipFill>
        <p:spPr>
          <a:xfrm>
            <a:off x="374904" y="2878832"/>
            <a:ext cx="3044952" cy="3755448"/>
          </a:xfrm>
          <a:prstGeom prst="rect">
            <a:avLst/>
          </a:prstGeom>
        </p:spPr>
      </p:pic>
    </p:spTree>
    <p:extLst>
      <p:ext uri="{BB962C8B-B14F-4D97-AF65-F5344CB8AC3E}">
        <p14:creationId xmlns:p14="http://schemas.microsoft.com/office/powerpoint/2010/main" val="3928670881"/>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53212" y="745036"/>
            <a:ext cx="7772400" cy="686762"/>
          </a:xfrm>
        </p:spPr>
        <p:txBody>
          <a:bodyPr>
            <a:normAutofit/>
          </a:bodyPr>
          <a:lstStyle/>
          <a:p>
            <a:pPr algn="ctr"/>
            <a:r>
              <a:rPr lang="ar-SA" sz="3200" dirty="0"/>
              <a:t>مهارات التراجع والتكرار</a:t>
            </a:r>
          </a:p>
        </p:txBody>
      </p:sp>
      <p:sp>
        <p:nvSpPr>
          <p:cNvPr id="3" name="Subtitle 2"/>
          <p:cNvSpPr>
            <a:spLocks noGrp="1"/>
          </p:cNvSpPr>
          <p:nvPr>
            <p:ph type="subTitle" idx="1"/>
          </p:nvPr>
        </p:nvSpPr>
        <p:spPr>
          <a:xfrm>
            <a:off x="889254" y="1648206"/>
            <a:ext cx="7772400" cy="1707642"/>
          </a:xfrm>
          <a:noFill/>
          <a:ln w="9525">
            <a:noFill/>
            <a:miter lim="800000"/>
            <a:headEnd/>
            <a:tailEnd/>
          </a:ln>
        </p:spPr>
        <p:txBody>
          <a:bodyPr vert="horz" wrap="square" lIns="91440" tIns="45720" rIns="91440" bIns="45720" numCol="1" anchor="t" anchorCtr="0" compatLnSpc="1">
            <a:prstTxWarp prst="textNoShape">
              <a:avLst/>
            </a:prstTxWarp>
            <a:normAutofit fontScale="92500" lnSpcReduction="20000"/>
          </a:bodyPr>
          <a:lstStyle/>
          <a:p>
            <a:pPr algn="just">
              <a:lnSpc>
                <a:spcPct val="90000"/>
              </a:lnSpc>
              <a:buFont typeface="Arial" pitchFamily="34" charset="0"/>
              <a:buChar char="•"/>
            </a:pPr>
            <a:r>
              <a:rPr lang="ar-JO" sz="2700" dirty="0">
                <a:solidFill>
                  <a:schemeClr val="tx1"/>
                </a:solidFill>
              </a:rPr>
              <a:t>الآن وبعد أن عرفنا أساسيات إنشاء المستندات، فإننا سنتعلم بعض </a:t>
            </a:r>
            <a:r>
              <a:rPr lang="ar-SA" sz="2700" dirty="0">
                <a:solidFill>
                  <a:schemeClr val="tx1"/>
                </a:solidFill>
              </a:rPr>
              <a:t>المهارات</a:t>
            </a:r>
            <a:r>
              <a:rPr lang="ar-JO" sz="2700" dirty="0">
                <a:solidFill>
                  <a:schemeClr val="tx1"/>
                </a:solidFill>
              </a:rPr>
              <a:t> </a:t>
            </a:r>
            <a:r>
              <a:rPr lang="ar-SA" sz="2700" dirty="0">
                <a:solidFill>
                  <a:schemeClr val="tx1"/>
                </a:solidFill>
              </a:rPr>
              <a:t>المتعلقة ب</a:t>
            </a:r>
            <a:r>
              <a:rPr lang="ar-JO" sz="2700" dirty="0">
                <a:solidFill>
                  <a:schemeClr val="tx1"/>
                </a:solidFill>
              </a:rPr>
              <a:t>استخدام التراجع والتكرار.</a:t>
            </a:r>
            <a:endParaRPr lang="ar-SA" sz="2700" dirty="0">
              <a:solidFill>
                <a:schemeClr val="tx1"/>
              </a:solidFill>
            </a:endParaRPr>
          </a:p>
          <a:p>
            <a:pPr algn="just">
              <a:lnSpc>
                <a:spcPct val="90000"/>
              </a:lnSpc>
              <a:buFont typeface="Arial" pitchFamily="34" charset="0"/>
              <a:buChar char="•"/>
            </a:pPr>
            <a:endParaRPr lang="ar-SA" sz="2700" dirty="0">
              <a:solidFill>
                <a:schemeClr val="tx1"/>
              </a:solidFill>
            </a:endParaRPr>
          </a:p>
          <a:p>
            <a:pPr algn="just">
              <a:lnSpc>
                <a:spcPct val="90000"/>
              </a:lnSpc>
            </a:pPr>
            <a:r>
              <a:rPr lang="ar-JO" sz="2700" dirty="0">
                <a:solidFill>
                  <a:schemeClr val="tx1"/>
                </a:solidFill>
              </a:rPr>
              <a:t>سوف تجد أوامر التراجع والإعادة / تكرار في شريط أدوات الوصول السريع.</a:t>
            </a:r>
            <a:endParaRPr lang="en-US" sz="2700" dirty="0">
              <a:solidFill>
                <a:schemeClr val="tx1"/>
              </a:solidFill>
            </a:endParaRPr>
          </a:p>
          <a:p>
            <a:pPr algn="just">
              <a:lnSpc>
                <a:spcPct val="90000"/>
              </a:lnSpc>
              <a:buFont typeface="Arial" pitchFamily="34" charset="0"/>
              <a:buChar char="•"/>
            </a:pPr>
            <a:endParaRPr lang="ar-SA" sz="2700" dirty="0">
              <a:solidFill>
                <a:schemeClr val="tx1"/>
              </a:solidFill>
            </a:endParaRPr>
          </a:p>
        </p:txBody>
      </p:sp>
      <p:pic>
        <p:nvPicPr>
          <p:cNvPr id="4" name="صورة 108">
            <a:extLst>
              <a:ext uri="{FF2B5EF4-FFF2-40B4-BE49-F238E27FC236}">
                <a16:creationId xmlns:a16="http://schemas.microsoft.com/office/drawing/2014/main" id="{D6CA3A45-C734-43F1-8578-7D9940961BC9}"/>
              </a:ext>
            </a:extLst>
          </p:cNvPr>
          <p:cNvPicPr/>
          <p:nvPr/>
        </p:nvPicPr>
        <p:blipFill>
          <a:blip r:embed="rId2" cstate="print"/>
          <a:srcRect/>
          <a:stretch>
            <a:fillRect/>
          </a:stretch>
        </p:blipFill>
        <p:spPr bwMode="auto">
          <a:xfrm>
            <a:off x="3328103" y="4100926"/>
            <a:ext cx="3557331" cy="1035716"/>
          </a:xfrm>
          <a:prstGeom prst="rect">
            <a:avLst/>
          </a:prstGeom>
          <a:noFill/>
          <a:ln w="9525">
            <a:noFill/>
            <a:miter lim="800000"/>
            <a:headEnd/>
            <a:tailEnd/>
          </a:ln>
        </p:spPr>
      </p:pic>
    </p:spTree>
    <p:extLst>
      <p:ext uri="{BB962C8B-B14F-4D97-AF65-F5344CB8AC3E}">
        <p14:creationId xmlns:p14="http://schemas.microsoft.com/office/powerpoint/2010/main" val="181096539"/>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5350" y="591801"/>
            <a:ext cx="7772400" cy="534362"/>
          </a:xfrm>
        </p:spPr>
        <p:txBody>
          <a:bodyPr>
            <a:normAutofit/>
          </a:bodyPr>
          <a:lstStyle/>
          <a:p>
            <a:r>
              <a:rPr lang="ar-JO" sz="2800" dirty="0"/>
              <a:t>سحب وإفلات النص</a:t>
            </a:r>
            <a:endParaRPr lang="ar-SA" sz="2800" dirty="0"/>
          </a:p>
        </p:txBody>
      </p:sp>
      <p:sp>
        <p:nvSpPr>
          <p:cNvPr id="3" name="Subtitle 2"/>
          <p:cNvSpPr>
            <a:spLocks noGrp="1"/>
          </p:cNvSpPr>
          <p:nvPr>
            <p:ph type="subTitle" idx="1"/>
          </p:nvPr>
        </p:nvSpPr>
        <p:spPr>
          <a:xfrm>
            <a:off x="755073" y="1970518"/>
            <a:ext cx="7772400" cy="2408193"/>
          </a:xfrm>
        </p:spPr>
        <p:txBody>
          <a:bodyPr>
            <a:normAutofit/>
          </a:bodyPr>
          <a:lstStyle/>
          <a:p>
            <a:r>
              <a:rPr lang="ar-JO" dirty="0"/>
              <a:t>يسمح لك معالج النصوص "وورد" بسحب النص في المستند. قم أولا بتحديد النص وبعد ذلك قم بالضغط على زر الماوس واسحب النص إلى المكان الذي تريده.</a:t>
            </a:r>
            <a:endParaRPr lang="en-US" dirty="0"/>
          </a:p>
          <a:p>
            <a:endParaRPr lang="ar-SA" dirty="0"/>
          </a:p>
        </p:txBody>
      </p:sp>
      <p:pic>
        <p:nvPicPr>
          <p:cNvPr id="4" name="Picture 3"/>
          <p:cNvPicPr/>
          <p:nvPr/>
        </p:nvPicPr>
        <p:blipFill>
          <a:blip r:embed="rId2" cstate="print"/>
          <a:srcRect/>
          <a:stretch>
            <a:fillRect/>
          </a:stretch>
        </p:blipFill>
        <p:spPr bwMode="auto">
          <a:xfrm>
            <a:off x="4481946" y="4474870"/>
            <a:ext cx="2621280" cy="1476375"/>
          </a:xfrm>
          <a:prstGeom prst="rect">
            <a:avLst/>
          </a:prstGeom>
          <a:noFill/>
        </p:spPr>
      </p:pic>
      <p:pic>
        <p:nvPicPr>
          <p:cNvPr id="5" name="Picture 4"/>
          <p:cNvPicPr/>
          <p:nvPr/>
        </p:nvPicPr>
        <p:blipFill>
          <a:blip r:embed="rId3" cstate="print"/>
          <a:srcRect/>
          <a:stretch>
            <a:fillRect/>
          </a:stretch>
        </p:blipFill>
        <p:spPr bwMode="auto">
          <a:xfrm>
            <a:off x="895350" y="3057526"/>
            <a:ext cx="3122468" cy="3536654"/>
          </a:xfrm>
          <a:prstGeom prst="rect">
            <a:avLst/>
          </a:prstGeom>
          <a:noFill/>
        </p:spPr>
      </p:pic>
    </p:spTree>
    <p:extLst>
      <p:ext uri="{BB962C8B-B14F-4D97-AF65-F5344CB8AC3E}">
        <p14:creationId xmlns:p14="http://schemas.microsoft.com/office/powerpoint/2010/main" val="1146398507"/>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4819"/>
            <a:ext cx="7772400" cy="784225"/>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nSpc>
                <a:spcPct val="80000"/>
              </a:lnSpc>
              <a:spcBef>
                <a:spcPct val="20000"/>
              </a:spcBef>
            </a:pPr>
            <a:r>
              <a:rPr lang="ar-JO" sz="3000" dirty="0">
                <a:latin typeface="+mn-lt"/>
                <a:ea typeface="+mn-ea"/>
                <a:cs typeface="+mn-cs"/>
              </a:rPr>
              <a:t>استخدام قائمة ملف </a:t>
            </a:r>
            <a:r>
              <a:rPr lang="en-US" sz="3000" dirty="0">
                <a:latin typeface="+mn-lt"/>
                <a:ea typeface="+mn-ea"/>
                <a:cs typeface="+mn-cs"/>
              </a:rPr>
              <a:t>File</a:t>
            </a:r>
            <a:endParaRPr lang="ar-SA" sz="3000" dirty="0">
              <a:latin typeface="+mn-lt"/>
              <a:ea typeface="+mn-ea"/>
              <a:cs typeface="+mn-cs"/>
            </a:endParaRPr>
          </a:p>
        </p:txBody>
      </p:sp>
      <p:sp>
        <p:nvSpPr>
          <p:cNvPr id="3" name="Subtitle 2"/>
          <p:cNvSpPr>
            <a:spLocks noGrp="1"/>
          </p:cNvSpPr>
          <p:nvPr>
            <p:ph type="subTitle" idx="1"/>
          </p:nvPr>
        </p:nvSpPr>
        <p:spPr>
          <a:xfrm>
            <a:off x="685800" y="1079042"/>
            <a:ext cx="7924800" cy="1243534"/>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3000" dirty="0">
                <a:solidFill>
                  <a:schemeClr val="tx1"/>
                </a:solidFill>
              </a:rPr>
              <a:t>في الجزء السابق قمنا باستخدام قائمة </a:t>
            </a:r>
            <a:r>
              <a:rPr lang="en-US" sz="3000" dirty="0">
                <a:solidFill>
                  <a:schemeClr val="tx1"/>
                </a:solidFill>
              </a:rPr>
              <a:t>File</a:t>
            </a:r>
            <a:r>
              <a:rPr lang="ar-JO" sz="3000" dirty="0">
                <a:solidFill>
                  <a:schemeClr val="tx1"/>
                </a:solidFill>
              </a:rPr>
              <a:t> لفتح الملفات وإغلاقها وحفظها:</a:t>
            </a:r>
            <a:endParaRPr lang="en-US" sz="3000" dirty="0">
              <a:solidFill>
                <a:schemeClr val="tx1"/>
              </a:solidFill>
            </a:endParaRPr>
          </a:p>
          <a:p>
            <a:pPr algn="r">
              <a:lnSpc>
                <a:spcPct val="80000"/>
              </a:lnSpc>
              <a:buFont typeface="Arial" pitchFamily="34" charset="0"/>
              <a:buChar char="•"/>
            </a:pPr>
            <a:endParaRPr lang="ar-SA" sz="3000" dirty="0">
              <a:solidFill>
                <a:schemeClr val="tx1"/>
              </a:solidFill>
            </a:endParaRPr>
          </a:p>
        </p:txBody>
      </p:sp>
      <p:pic>
        <p:nvPicPr>
          <p:cNvPr id="5" name="Picture 4">
            <a:extLst>
              <a:ext uri="{FF2B5EF4-FFF2-40B4-BE49-F238E27FC236}">
                <a16:creationId xmlns:a16="http://schemas.microsoft.com/office/drawing/2014/main" id="{878D0F4D-C58B-48EA-9F9C-9D63DD8C0135}"/>
              </a:ext>
            </a:extLst>
          </p:cNvPr>
          <p:cNvPicPr>
            <a:picLocks noChangeAspect="1"/>
          </p:cNvPicPr>
          <p:nvPr/>
        </p:nvPicPr>
        <p:blipFill rotWithShape="1">
          <a:blip r:embed="rId2"/>
          <a:srcRect r="58300" b="32657"/>
          <a:stretch/>
        </p:blipFill>
        <p:spPr>
          <a:xfrm>
            <a:off x="871346" y="2322576"/>
            <a:ext cx="7528464" cy="3995928"/>
          </a:xfrm>
          <a:prstGeom prst="rect">
            <a:avLst/>
          </a:prstGeom>
        </p:spPr>
      </p:pic>
    </p:spTree>
    <p:extLst>
      <p:ext uri="{BB962C8B-B14F-4D97-AF65-F5344CB8AC3E}">
        <p14:creationId xmlns:p14="http://schemas.microsoft.com/office/powerpoint/2010/main" val="1342138321"/>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51158881-16DC-4083-A429-2AB14D76B8DC}"/>
              </a:ext>
            </a:extLst>
          </p:cNvPr>
          <p:cNvSpPr>
            <a:spLocks noGrp="1"/>
          </p:cNvSpPr>
          <p:nvPr>
            <p:ph type="title"/>
          </p:nvPr>
        </p:nvSpPr>
        <p:spPr>
          <a:xfrm>
            <a:off x="649224" y="27750"/>
            <a:ext cx="8229600" cy="1143000"/>
          </a:xfrm>
        </p:spPr>
        <p:txBody>
          <a:bodyPr/>
          <a:lstStyle/>
          <a:p>
            <a:r>
              <a:rPr lang="ar-AE" sz="3200" b="1" dirty="0">
                <a:latin typeface="Segoe UI" panose="020B0502040204020203" pitchFamily="34" charset="0"/>
              </a:rPr>
              <a:t>فتح مستند حالي</a:t>
            </a:r>
            <a:endParaRPr lang="ar-AE" sz="6600" dirty="0"/>
          </a:p>
        </p:txBody>
      </p:sp>
      <p:pic>
        <p:nvPicPr>
          <p:cNvPr id="4" name="صورة 3" descr="صورة تحتوي على نص&#10;&#10;تم إنشاء الوصف تلقائياً">
            <a:extLst>
              <a:ext uri="{FF2B5EF4-FFF2-40B4-BE49-F238E27FC236}">
                <a16:creationId xmlns:a16="http://schemas.microsoft.com/office/drawing/2014/main" id="{3441FBD3-66DC-4324-A6F1-C2946B03A2C6}"/>
              </a:ext>
            </a:extLst>
          </p:cNvPr>
          <p:cNvPicPr>
            <a:picLocks noChangeAspect="1"/>
          </p:cNvPicPr>
          <p:nvPr/>
        </p:nvPicPr>
        <p:blipFill>
          <a:blip r:embed="rId2"/>
          <a:stretch>
            <a:fillRect/>
          </a:stretch>
        </p:blipFill>
        <p:spPr>
          <a:xfrm>
            <a:off x="0" y="1497995"/>
            <a:ext cx="9144000" cy="5360007"/>
          </a:xfrm>
          <a:prstGeom prst="rect">
            <a:avLst/>
          </a:prstGeom>
        </p:spPr>
      </p:pic>
    </p:spTree>
    <p:extLst>
      <p:ext uri="{BB962C8B-B14F-4D97-AF65-F5344CB8AC3E}">
        <p14:creationId xmlns:p14="http://schemas.microsoft.com/office/powerpoint/2010/main" val="696045385"/>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1E6C6290-71E9-49B3-9289-D4E2E291F33E}"/>
              </a:ext>
            </a:extLst>
          </p:cNvPr>
          <p:cNvSpPr>
            <a:spLocks noGrp="1"/>
          </p:cNvSpPr>
          <p:nvPr>
            <p:ph type="title"/>
          </p:nvPr>
        </p:nvSpPr>
        <p:spPr/>
        <p:txBody>
          <a:bodyPr/>
          <a:lstStyle/>
          <a:p>
            <a:r>
              <a:rPr lang="ar-AE" dirty="0"/>
              <a:t>استخدام خيار "حفظ باسم"</a:t>
            </a:r>
          </a:p>
        </p:txBody>
      </p:sp>
      <p:sp>
        <p:nvSpPr>
          <p:cNvPr id="4" name="مربع نص 3">
            <a:extLst>
              <a:ext uri="{FF2B5EF4-FFF2-40B4-BE49-F238E27FC236}">
                <a16:creationId xmlns:a16="http://schemas.microsoft.com/office/drawing/2014/main" id="{C02545F3-A571-4452-BCF9-F2415CCD8B28}"/>
              </a:ext>
            </a:extLst>
          </p:cNvPr>
          <p:cNvSpPr txBox="1"/>
          <p:nvPr/>
        </p:nvSpPr>
        <p:spPr>
          <a:xfrm>
            <a:off x="329184" y="1582340"/>
            <a:ext cx="8101584" cy="4154984"/>
          </a:xfrm>
          <a:prstGeom prst="rect">
            <a:avLst/>
          </a:prstGeom>
          <a:noFill/>
        </p:spPr>
        <p:txBody>
          <a:bodyPr wrap="square">
            <a:spAutoFit/>
          </a:bodyPr>
          <a:lstStyle/>
          <a:p>
            <a:pPr marL="285750" indent="-285750" algn="r" rtl="1">
              <a:buFont typeface="Arial" panose="020B0604020202020204" pitchFamily="34" charset="0"/>
              <a:buChar char="•"/>
            </a:pPr>
            <a:r>
              <a:rPr lang="ar-AE" sz="2400" dirty="0">
                <a:latin typeface="Segoe UI" panose="020B0502040204020203" pitchFamily="34" charset="0"/>
                <a:cs typeface="+mj-cs"/>
              </a:rPr>
              <a:t>تم استخدام الخيار </a:t>
            </a:r>
            <a:r>
              <a:rPr lang="ar-AE" sz="2400" dirty="0">
                <a:solidFill>
                  <a:srgbClr val="0070C0"/>
                </a:solidFill>
                <a:latin typeface="Segoe UI" panose="020B0502040204020203" pitchFamily="34" charset="0"/>
                <a:cs typeface="+mj-cs"/>
              </a:rPr>
              <a:t>حفظ باسم </a:t>
            </a:r>
            <a:r>
              <a:rPr lang="ar-SA" sz="2400" dirty="0">
                <a:solidFill>
                  <a:srgbClr val="0070C0"/>
                </a:solidFill>
                <a:latin typeface="Segoe UI" panose="020B0502040204020203" pitchFamily="34" charset="0"/>
                <a:cs typeface="+mj-cs"/>
              </a:rPr>
              <a:t>(</a:t>
            </a:r>
            <a:r>
              <a:rPr lang="en-US" sz="2400" dirty="0">
                <a:solidFill>
                  <a:srgbClr val="0070C0"/>
                </a:solidFill>
                <a:latin typeface="Segoe UI" panose="020B0502040204020203" pitchFamily="34" charset="0"/>
                <a:cs typeface="+mj-cs"/>
              </a:rPr>
              <a:t>Save As </a:t>
            </a:r>
            <a:r>
              <a:rPr lang="ar-SA" sz="2400" dirty="0">
                <a:solidFill>
                  <a:srgbClr val="0070C0"/>
                </a:solidFill>
                <a:latin typeface="Segoe UI" panose="020B0502040204020203" pitchFamily="34" charset="0"/>
                <a:cs typeface="+mj-cs"/>
              </a:rPr>
              <a:t>) </a:t>
            </a:r>
            <a:r>
              <a:rPr lang="ar-AE" sz="2400" dirty="0">
                <a:latin typeface="Segoe UI" panose="020B0502040204020203" pitchFamily="34" charset="0"/>
                <a:cs typeface="+mj-cs"/>
              </a:rPr>
              <a:t>لحفظ نسخة من مستند موجود باسم جديد في نفس المكان أو آخر مختلف. يمكنك أيض</a:t>
            </a:r>
            <a:r>
              <a:rPr lang="ar-SA" sz="2400" dirty="0">
                <a:latin typeface="Segoe UI" panose="020B0502040204020203" pitchFamily="34" charset="0"/>
                <a:cs typeface="+mj-cs"/>
              </a:rPr>
              <a:t>ً</a:t>
            </a:r>
            <a:r>
              <a:rPr lang="ar-AE" sz="2400" dirty="0">
                <a:latin typeface="Segoe UI" panose="020B0502040204020203" pitchFamily="34" charset="0"/>
                <a:cs typeface="+mj-cs"/>
              </a:rPr>
              <a:t>ا اختيار تنسيق مختلف مثل، </a:t>
            </a:r>
            <a:r>
              <a:rPr lang="en-US" sz="2400" dirty="0">
                <a:latin typeface="Segoe UI" panose="020B0502040204020203" pitchFamily="34" charset="0"/>
                <a:cs typeface="+mj-cs"/>
              </a:rPr>
              <a:t>PDF، </a:t>
            </a:r>
            <a:r>
              <a:rPr lang="ar-AE" sz="2400" dirty="0">
                <a:latin typeface="Segoe UI" panose="020B0502040204020203" pitchFamily="34" charset="0"/>
                <a:cs typeface="+mj-cs"/>
              </a:rPr>
              <a:t>صفحة ويب، ومستند وورد 2003-97، إلخ.</a:t>
            </a:r>
            <a:endParaRPr lang="ar-SA" sz="2400" dirty="0">
              <a:latin typeface="Segoe UI" panose="020B0502040204020203" pitchFamily="34" charset="0"/>
              <a:cs typeface="+mj-cs"/>
            </a:endParaRPr>
          </a:p>
          <a:p>
            <a:pPr algn="r" rtl="1"/>
            <a:endParaRPr lang="ar-AE" sz="2400" dirty="0">
              <a:latin typeface="Segoe UI" panose="020B0502040204020203" pitchFamily="34" charset="0"/>
              <a:cs typeface="+mj-cs"/>
            </a:endParaRPr>
          </a:p>
          <a:p>
            <a:pPr marL="285750" indent="-285750" algn="r" rtl="1">
              <a:buFont typeface="Arial" panose="020B0604020202020204" pitchFamily="34" charset="0"/>
              <a:buChar char="•"/>
            </a:pPr>
            <a:r>
              <a:rPr lang="ar-AE" sz="2400" dirty="0">
                <a:latin typeface="Segoe UI" panose="020B0502040204020203" pitchFamily="34" charset="0"/>
                <a:cs typeface="+mj-cs"/>
              </a:rPr>
              <a:t>خطوات استخدام الخيار </a:t>
            </a:r>
            <a:r>
              <a:rPr lang="ar-AE" sz="2400" b="1" dirty="0">
                <a:solidFill>
                  <a:srgbClr val="0070C0"/>
                </a:solidFill>
                <a:latin typeface="Segoe UI" panose="020B0502040204020203" pitchFamily="34" charset="0"/>
                <a:cs typeface="+mj-cs"/>
              </a:rPr>
              <a:t>حفظ باسم</a:t>
            </a:r>
            <a:r>
              <a:rPr lang="ar-AE" sz="2400" dirty="0">
                <a:solidFill>
                  <a:srgbClr val="0070C0"/>
                </a:solidFill>
                <a:latin typeface="Segoe UI" panose="020B0502040204020203" pitchFamily="34" charset="0"/>
                <a:cs typeface="+mj-cs"/>
              </a:rPr>
              <a:t> </a:t>
            </a:r>
            <a:r>
              <a:rPr lang="en-US" sz="2400" dirty="0">
                <a:solidFill>
                  <a:srgbClr val="0070C0"/>
                </a:solidFill>
                <a:latin typeface="Segoe UI" panose="020B0502040204020203" pitchFamily="34" charset="0"/>
                <a:cs typeface="+mj-cs"/>
              </a:rPr>
              <a:t> </a:t>
            </a:r>
            <a:r>
              <a:rPr lang="ar-AE" sz="2400" dirty="0">
                <a:latin typeface="Segoe UI" panose="020B0502040204020203" pitchFamily="34" charset="0"/>
                <a:cs typeface="+mj-cs"/>
              </a:rPr>
              <a:t>هي تقريبًا نفس خطوات حفظ مستند للمرة الأولى، كما ذكر أعلاه باستثناء ما يلي:</a:t>
            </a:r>
            <a:endParaRPr lang="ar-SA" sz="2400" dirty="0">
              <a:latin typeface="Segoe UI" panose="020B0502040204020203" pitchFamily="34" charset="0"/>
              <a:cs typeface="+mj-cs"/>
            </a:endParaRPr>
          </a:p>
          <a:p>
            <a:pPr marL="285750" indent="-285750" algn="r" rtl="1">
              <a:buFont typeface="Arial" panose="020B0604020202020204" pitchFamily="34" charset="0"/>
              <a:buChar char="•"/>
            </a:pPr>
            <a:endParaRPr lang="ar-AE" sz="2400" dirty="0">
              <a:latin typeface="Segoe UI" panose="020B0502040204020203" pitchFamily="34" charset="0"/>
              <a:cs typeface="+mj-cs"/>
            </a:endParaRPr>
          </a:p>
          <a:p>
            <a:pPr marL="171450" indent="-171450" algn="r" rtl="1">
              <a:buFont typeface="Arial" panose="020B0604020202020204" pitchFamily="34" charset="0"/>
              <a:buChar char="•"/>
            </a:pPr>
            <a:r>
              <a:rPr lang="ar-AE" sz="2400" dirty="0">
                <a:latin typeface="Segoe UI" panose="020B0502040204020203" pitchFamily="34" charset="0"/>
                <a:cs typeface="+mj-cs"/>
              </a:rPr>
              <a:t>حدد الخيار </a:t>
            </a:r>
            <a:r>
              <a:rPr lang="ar-AE" sz="2400" b="1" dirty="0">
                <a:solidFill>
                  <a:srgbClr val="0070C0"/>
                </a:solidFill>
                <a:latin typeface="Segoe UI" panose="020B0502040204020203" pitchFamily="34" charset="0"/>
                <a:cs typeface="+mj-cs"/>
              </a:rPr>
              <a:t>حفظ باسم </a:t>
            </a:r>
            <a:r>
              <a:rPr lang="ar-AE" sz="2400" dirty="0">
                <a:latin typeface="Segoe UI" panose="020B0502040204020203" pitchFamily="34" charset="0"/>
                <a:cs typeface="+mj-cs"/>
              </a:rPr>
              <a:t>في طريقة عرض </a:t>
            </a:r>
            <a:r>
              <a:rPr lang="en-US" sz="2400" dirty="0">
                <a:latin typeface="Segoe UI" panose="020B0502040204020203" pitchFamily="34" charset="0"/>
                <a:cs typeface="+mj-cs"/>
              </a:rPr>
              <a:t>Backstage view</a:t>
            </a:r>
            <a:r>
              <a:rPr lang="ar-SA" sz="2400" dirty="0">
                <a:latin typeface="Segoe UI" panose="020B0502040204020203" pitchFamily="34" charset="0"/>
                <a:cs typeface="+mj-cs"/>
              </a:rPr>
              <a:t>.</a:t>
            </a:r>
          </a:p>
          <a:p>
            <a:pPr marL="171450" indent="-171450" algn="r" rtl="1">
              <a:buFont typeface="Arial" panose="020B0604020202020204" pitchFamily="34" charset="0"/>
              <a:buChar char="•"/>
            </a:pPr>
            <a:endParaRPr lang="en-US" sz="2400" dirty="0">
              <a:latin typeface="Segoe UI" panose="020B0502040204020203" pitchFamily="34" charset="0"/>
              <a:cs typeface="+mj-cs"/>
            </a:endParaRPr>
          </a:p>
          <a:p>
            <a:pPr marL="171450" indent="-171450" algn="r" rtl="1">
              <a:buFont typeface="Arial" panose="020B0604020202020204" pitchFamily="34" charset="0"/>
              <a:buChar char="•"/>
            </a:pPr>
            <a:r>
              <a:rPr lang="ar-AE" sz="2400" dirty="0">
                <a:latin typeface="Segoe UI" panose="020B0502040204020203" pitchFamily="34" charset="0"/>
                <a:cs typeface="+mj-cs"/>
              </a:rPr>
              <a:t>اختر نوع الملف من الخيار </a:t>
            </a:r>
            <a:r>
              <a:rPr lang="ar-AE" sz="2400" b="1" dirty="0">
                <a:solidFill>
                  <a:srgbClr val="0070C0"/>
                </a:solidFill>
                <a:latin typeface="Segoe UI" panose="020B0502040204020203" pitchFamily="34" charset="0"/>
                <a:cs typeface="+mj-cs"/>
              </a:rPr>
              <a:t>حفظ بنوع </a:t>
            </a:r>
            <a:r>
              <a:rPr lang="ar-SA" sz="2400" b="1" dirty="0">
                <a:solidFill>
                  <a:srgbClr val="0070C0"/>
                </a:solidFill>
                <a:latin typeface="Segoe UI" panose="020B0502040204020203" pitchFamily="34" charset="0"/>
                <a:cs typeface="+mj-cs"/>
              </a:rPr>
              <a:t>(</a:t>
            </a:r>
            <a:r>
              <a:rPr lang="en-US" sz="2400" b="1" dirty="0">
                <a:solidFill>
                  <a:srgbClr val="0070C0"/>
                </a:solidFill>
                <a:latin typeface="Segoe UI" panose="020B0502040204020203" pitchFamily="34" charset="0"/>
                <a:cs typeface="+mj-cs"/>
              </a:rPr>
              <a:t>Save as type </a:t>
            </a:r>
            <a:r>
              <a:rPr lang="ar-SA" sz="2400" b="1" dirty="0">
                <a:solidFill>
                  <a:srgbClr val="0070C0"/>
                </a:solidFill>
                <a:latin typeface="Segoe UI" panose="020B0502040204020203" pitchFamily="34" charset="0"/>
                <a:cs typeface="+mj-cs"/>
              </a:rPr>
              <a:t>) </a:t>
            </a:r>
            <a:r>
              <a:rPr lang="ar-AE" sz="2400" dirty="0">
                <a:latin typeface="Segoe UI" panose="020B0502040204020203" pitchFamily="34" charset="0"/>
                <a:cs typeface="+mj-cs"/>
              </a:rPr>
              <a:t>الموجود في مربع حوار </a:t>
            </a:r>
            <a:r>
              <a:rPr lang="ar-AE" sz="2400" b="1" dirty="0">
                <a:solidFill>
                  <a:srgbClr val="0070C0"/>
                </a:solidFill>
                <a:latin typeface="Segoe UI" panose="020B0502040204020203" pitchFamily="34" charset="0"/>
                <a:cs typeface="+mj-cs"/>
              </a:rPr>
              <a:t>حفظ باسم</a:t>
            </a:r>
            <a:r>
              <a:rPr lang="ar-SA" sz="2400" dirty="0">
                <a:latin typeface="Segoe UI" panose="020B0502040204020203" pitchFamily="34" charset="0"/>
                <a:cs typeface="+mj-cs"/>
              </a:rPr>
              <a:t>.</a:t>
            </a:r>
            <a:endParaRPr lang="en-US" sz="2400" dirty="0">
              <a:latin typeface="Segoe UI" panose="020B0502040204020203" pitchFamily="34" charset="0"/>
              <a:cs typeface="+mj-cs"/>
            </a:endParaRPr>
          </a:p>
        </p:txBody>
      </p:sp>
    </p:spTree>
    <p:extLst>
      <p:ext uri="{BB962C8B-B14F-4D97-AF65-F5344CB8AC3E}">
        <p14:creationId xmlns:p14="http://schemas.microsoft.com/office/powerpoint/2010/main" val="1200816547"/>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2"/>
            <a:ext cx="7772400" cy="1241425"/>
          </a:xfrm>
        </p:spPr>
        <p:txBody>
          <a:bodyPr>
            <a:normAutofit/>
          </a:bodyPr>
          <a:lstStyle/>
          <a:p>
            <a:pPr algn="ctr"/>
            <a:r>
              <a:rPr lang="en-US" b="1" dirty="0"/>
              <a:t> </a:t>
            </a:r>
            <a:r>
              <a:rPr lang="ar-JO" sz="3200" dirty="0"/>
              <a:t>طباعة المستند</a:t>
            </a:r>
            <a:br>
              <a:rPr lang="ar-JO" dirty="0"/>
            </a:br>
            <a:endParaRPr lang="ar-SA" sz="2800" dirty="0"/>
          </a:p>
        </p:txBody>
      </p:sp>
      <p:sp>
        <p:nvSpPr>
          <p:cNvPr id="3" name="Subtitle 2"/>
          <p:cNvSpPr>
            <a:spLocks noGrp="1"/>
          </p:cNvSpPr>
          <p:nvPr>
            <p:ph type="subTitle" idx="1"/>
          </p:nvPr>
        </p:nvSpPr>
        <p:spPr>
          <a:xfrm>
            <a:off x="1295400" y="1752600"/>
            <a:ext cx="7086600" cy="1676400"/>
          </a:xfrm>
        </p:spPr>
        <p:txBody>
          <a:bodyPr>
            <a:normAutofit lnSpcReduction="10000"/>
          </a:bodyPr>
          <a:lstStyle/>
          <a:p>
            <a:r>
              <a:rPr lang="ar-JO" sz="3600" b="1" u="sng" dirty="0">
                <a:solidFill>
                  <a:srgbClr val="464646"/>
                </a:solidFill>
                <a:effectLst>
                  <a:outerShdw blurRad="31750" dist="25400" dir="5400000" algn="tl" rotWithShape="0">
                    <a:srgbClr val="000000">
                      <a:alpha val="25000"/>
                    </a:srgbClr>
                  </a:outerShdw>
                </a:effectLst>
                <a:ea typeface="+mj-ea"/>
              </a:rPr>
              <a:t> </a:t>
            </a:r>
            <a:r>
              <a:rPr lang="ar-JO" sz="2800" b="1" u="sng" dirty="0">
                <a:solidFill>
                  <a:srgbClr val="464646"/>
                </a:solidFill>
                <a:effectLst>
                  <a:outerShdw blurRad="31750" dist="25400" dir="5400000" algn="tl" rotWithShape="0">
                    <a:srgbClr val="000000">
                      <a:alpha val="25000"/>
                    </a:srgbClr>
                  </a:outerShdw>
                </a:effectLst>
                <a:ea typeface="+mj-ea"/>
              </a:rPr>
              <a:t>أوامر الطباعة</a:t>
            </a:r>
            <a:endParaRPr lang="ar-JO" dirty="0"/>
          </a:p>
          <a:p>
            <a:r>
              <a:rPr lang="ar-JO" dirty="0"/>
              <a:t>هناك عدة طرق يمكنك بها طباعة المستند. أولا يمكنك إضافة رمز الطباعة إلى شريط أدوات الوصول السريع. عند النقر على رمز الطباعة سيتم إرسال المستند مباشرة إلى الطابعة الافتراضية:</a:t>
            </a:r>
            <a:endParaRPr lang="en-US" dirty="0"/>
          </a:p>
          <a:p>
            <a:endParaRPr lang="ar-SA" dirty="0"/>
          </a:p>
        </p:txBody>
      </p:sp>
      <p:pic>
        <p:nvPicPr>
          <p:cNvPr id="5" name="صورة 4">
            <a:extLst>
              <a:ext uri="{FF2B5EF4-FFF2-40B4-BE49-F238E27FC236}">
                <a16:creationId xmlns:a16="http://schemas.microsoft.com/office/drawing/2014/main" id="{35A62D52-0565-499D-A45A-EE4D6FE6964D}"/>
              </a:ext>
            </a:extLst>
          </p:cNvPr>
          <p:cNvPicPr>
            <a:picLocks noChangeAspect="1"/>
          </p:cNvPicPr>
          <p:nvPr/>
        </p:nvPicPr>
        <p:blipFill rotWithShape="1">
          <a:blip r:embed="rId2"/>
          <a:srcRect r="58100" b="58693"/>
          <a:stretch/>
        </p:blipFill>
        <p:spPr>
          <a:xfrm>
            <a:off x="1143000" y="3817176"/>
            <a:ext cx="7067290" cy="2289935"/>
          </a:xfrm>
          <a:prstGeom prst="rect">
            <a:avLst/>
          </a:prstGeom>
        </p:spPr>
      </p:pic>
      <p:sp>
        <p:nvSpPr>
          <p:cNvPr id="11" name="شكل بيضاوي 10">
            <a:extLst>
              <a:ext uri="{FF2B5EF4-FFF2-40B4-BE49-F238E27FC236}">
                <a16:creationId xmlns:a16="http://schemas.microsoft.com/office/drawing/2014/main" id="{C342DD0D-E0D0-4A45-851E-9709F84D11E4}"/>
              </a:ext>
            </a:extLst>
          </p:cNvPr>
          <p:cNvSpPr/>
          <p:nvPr/>
        </p:nvSpPr>
        <p:spPr>
          <a:xfrm>
            <a:off x="6163056" y="4727448"/>
            <a:ext cx="877824" cy="19202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prstClr val="white"/>
              </a:solidFill>
              <a:latin typeface="Calibri"/>
            </a:endParaRPr>
          </a:p>
        </p:txBody>
      </p:sp>
    </p:spTree>
    <p:extLst>
      <p:ext uri="{BB962C8B-B14F-4D97-AF65-F5344CB8AC3E}">
        <p14:creationId xmlns:p14="http://schemas.microsoft.com/office/powerpoint/2010/main" val="106687716"/>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5152" y="2"/>
            <a:ext cx="7772400" cy="631825"/>
          </a:xfrm>
        </p:spPr>
        <p:txBody>
          <a:bodyPr>
            <a:normAutofit/>
          </a:bodyPr>
          <a:lstStyle/>
          <a:p>
            <a:r>
              <a:rPr lang="ar-JO" sz="2800" dirty="0"/>
              <a:t>نظرة عامة على واجهة الاستخدام</a:t>
            </a:r>
            <a:endParaRPr lang="ar-SA" sz="2800" dirty="0"/>
          </a:p>
        </p:txBody>
      </p:sp>
      <p:pic>
        <p:nvPicPr>
          <p:cNvPr id="4" name="صورة 3">
            <a:extLst>
              <a:ext uri="{FF2B5EF4-FFF2-40B4-BE49-F238E27FC236}">
                <a16:creationId xmlns:a16="http://schemas.microsoft.com/office/drawing/2014/main" id="{125CF167-22DB-4C0E-B6C4-27279F38FB81}"/>
              </a:ext>
            </a:extLst>
          </p:cNvPr>
          <p:cNvPicPr>
            <a:picLocks noChangeAspect="1"/>
          </p:cNvPicPr>
          <p:nvPr/>
        </p:nvPicPr>
        <p:blipFill rotWithShape="1">
          <a:blip r:embed="rId2"/>
          <a:srcRect t="1296"/>
          <a:stretch/>
        </p:blipFill>
        <p:spPr>
          <a:xfrm>
            <a:off x="73152" y="623571"/>
            <a:ext cx="9070848" cy="6226175"/>
          </a:xfrm>
          <a:prstGeom prst="rect">
            <a:avLst/>
          </a:prstGeom>
        </p:spPr>
      </p:pic>
      <p:sp>
        <p:nvSpPr>
          <p:cNvPr id="6" name="مربع نص 5">
            <a:extLst>
              <a:ext uri="{FF2B5EF4-FFF2-40B4-BE49-F238E27FC236}">
                <a16:creationId xmlns:a16="http://schemas.microsoft.com/office/drawing/2014/main" id="{26DDA0FB-EAA8-4D5D-90E3-1ECD13A34BD6}"/>
              </a:ext>
            </a:extLst>
          </p:cNvPr>
          <p:cNvSpPr txBox="1"/>
          <p:nvPr/>
        </p:nvSpPr>
        <p:spPr>
          <a:xfrm>
            <a:off x="2046733" y="3502151"/>
            <a:ext cx="5349241"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just" rtl="1"/>
            <a:r>
              <a:rPr lang="ar-SA" sz="2000" dirty="0">
                <a:solidFill>
                  <a:srgbClr val="3868B1"/>
                </a:solidFill>
                <a:latin typeface="Baseet"/>
              </a:rPr>
              <a:t>المجموعات (</a:t>
            </a:r>
            <a:r>
              <a:rPr lang="en-US" sz="2000" dirty="0">
                <a:solidFill>
                  <a:srgbClr val="3868B1"/>
                </a:solidFill>
                <a:latin typeface="Baseet"/>
              </a:rPr>
              <a:t>Groups</a:t>
            </a:r>
            <a:r>
              <a:rPr lang="ar-SA" sz="2000" dirty="0">
                <a:solidFill>
                  <a:srgbClr val="3868B1"/>
                </a:solidFill>
                <a:latin typeface="Baseet"/>
              </a:rPr>
              <a:t>): </a:t>
            </a:r>
            <a:r>
              <a:rPr lang="ar-SA" sz="2000" dirty="0">
                <a:solidFill>
                  <a:schemeClr val="tx1"/>
                </a:solidFill>
                <a:latin typeface="Baseet"/>
              </a:rPr>
              <a:t>يتم تنظيم الأوامر ذات الصلة من الشريط وعلامة التبويب ضمن مجموعات.</a:t>
            </a:r>
            <a:endParaRPr lang="ar-AE" sz="2000" dirty="0">
              <a:solidFill>
                <a:schemeClr val="tx1"/>
              </a:solidFill>
            </a:endParaRPr>
          </a:p>
        </p:txBody>
      </p:sp>
      <p:sp>
        <p:nvSpPr>
          <p:cNvPr id="7" name="شكل بيضاوي 6">
            <a:extLst>
              <a:ext uri="{FF2B5EF4-FFF2-40B4-BE49-F238E27FC236}">
                <a16:creationId xmlns:a16="http://schemas.microsoft.com/office/drawing/2014/main" id="{68D31DCD-5A69-4DD7-BABF-F5004784F067}"/>
              </a:ext>
            </a:extLst>
          </p:cNvPr>
          <p:cNvSpPr/>
          <p:nvPr/>
        </p:nvSpPr>
        <p:spPr>
          <a:xfrm>
            <a:off x="7348728" y="3200401"/>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د</a:t>
            </a:r>
            <a:endParaRPr lang="ar-AE" dirty="0"/>
          </a:p>
        </p:txBody>
      </p:sp>
      <p:sp>
        <p:nvSpPr>
          <p:cNvPr id="8" name="مربع نص 7">
            <a:extLst>
              <a:ext uri="{FF2B5EF4-FFF2-40B4-BE49-F238E27FC236}">
                <a16:creationId xmlns:a16="http://schemas.microsoft.com/office/drawing/2014/main" id="{977852E6-27AF-45B8-B82F-522BB04D2640}"/>
              </a:ext>
            </a:extLst>
          </p:cNvPr>
          <p:cNvSpPr txBox="1"/>
          <p:nvPr/>
        </p:nvSpPr>
        <p:spPr>
          <a:xfrm>
            <a:off x="2098549" y="4747705"/>
            <a:ext cx="5349241"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just" rtl="1"/>
            <a:r>
              <a:rPr lang="ar-SA" sz="2000" dirty="0">
                <a:solidFill>
                  <a:srgbClr val="3868B1"/>
                </a:solidFill>
                <a:latin typeface="Baseet"/>
              </a:rPr>
              <a:t>مشغل مربع الحوار (</a:t>
            </a:r>
            <a:r>
              <a:rPr lang="en-US" sz="2000" dirty="0">
                <a:solidFill>
                  <a:srgbClr val="3868B1"/>
                </a:solidFill>
                <a:latin typeface="Baseet"/>
              </a:rPr>
              <a:t>Dialog Box Launcher </a:t>
            </a:r>
            <a:r>
              <a:rPr lang="ar-SA" sz="2000" dirty="0">
                <a:solidFill>
                  <a:schemeClr val="tx1"/>
                </a:solidFill>
                <a:latin typeface="Baseet"/>
              </a:rPr>
              <a:t>): يؤدي النقر فوق مشغل مربع الحوار إلى عرض جزء أو مربع الحوار المقترن به.</a:t>
            </a:r>
            <a:endParaRPr lang="ar-AE" sz="2000" dirty="0">
              <a:solidFill>
                <a:schemeClr val="tx1"/>
              </a:solidFill>
            </a:endParaRPr>
          </a:p>
        </p:txBody>
      </p:sp>
      <p:sp>
        <p:nvSpPr>
          <p:cNvPr id="9" name="شكل بيضاوي 8">
            <a:extLst>
              <a:ext uri="{FF2B5EF4-FFF2-40B4-BE49-F238E27FC236}">
                <a16:creationId xmlns:a16="http://schemas.microsoft.com/office/drawing/2014/main" id="{7D50E123-A5A0-4578-A212-B063BDE8EE41}"/>
              </a:ext>
            </a:extLst>
          </p:cNvPr>
          <p:cNvSpPr/>
          <p:nvPr/>
        </p:nvSpPr>
        <p:spPr>
          <a:xfrm>
            <a:off x="7400544" y="4445953"/>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هـ</a:t>
            </a:r>
            <a:endParaRPr lang="ar-AE" dirty="0"/>
          </a:p>
        </p:txBody>
      </p:sp>
    </p:spTree>
    <p:extLst>
      <p:ext uri="{BB962C8B-B14F-4D97-AF65-F5344CB8AC3E}">
        <p14:creationId xmlns:p14="http://schemas.microsoft.com/office/powerpoint/2010/main" val="3618344252"/>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2"/>
            <a:ext cx="7772400" cy="609599"/>
          </a:xfrm>
        </p:spPr>
        <p:txBody>
          <a:bodyPr>
            <a:normAutofit/>
          </a:bodyPr>
          <a:lstStyle/>
          <a:p>
            <a:r>
              <a:rPr lang="ar-JO" sz="2800" dirty="0"/>
              <a:t>معاينة قبل الطباعة</a:t>
            </a:r>
            <a:endParaRPr lang="ar-SA" sz="2800" dirty="0"/>
          </a:p>
        </p:txBody>
      </p:sp>
      <p:sp>
        <p:nvSpPr>
          <p:cNvPr id="3" name="Subtitle 2"/>
          <p:cNvSpPr>
            <a:spLocks noGrp="1"/>
          </p:cNvSpPr>
          <p:nvPr>
            <p:ph type="subTitle" idx="1"/>
          </p:nvPr>
        </p:nvSpPr>
        <p:spPr>
          <a:xfrm>
            <a:off x="539498" y="1176527"/>
            <a:ext cx="8019669" cy="1100328"/>
          </a:xfrm>
        </p:spPr>
        <p:txBody>
          <a:bodyPr/>
          <a:lstStyle/>
          <a:p>
            <a:r>
              <a:rPr lang="ar-JO" dirty="0"/>
              <a:t>عند فتح خيارات الطباعة بالنقر على ملف ← طباعة، سترى معاينة المستند كما سيبدو عليه شكل الطباعة على الجانب الأيسر من الشاشة:</a:t>
            </a:r>
            <a:endParaRPr lang="en-US" dirty="0"/>
          </a:p>
          <a:p>
            <a:endParaRPr lang="ar-SA" dirty="0"/>
          </a:p>
        </p:txBody>
      </p:sp>
      <p:pic>
        <p:nvPicPr>
          <p:cNvPr id="5" name="صورة 4">
            <a:extLst>
              <a:ext uri="{FF2B5EF4-FFF2-40B4-BE49-F238E27FC236}">
                <a16:creationId xmlns:a16="http://schemas.microsoft.com/office/drawing/2014/main" id="{68A96F0A-2481-4755-88B4-D4D1B563049F}"/>
              </a:ext>
            </a:extLst>
          </p:cNvPr>
          <p:cNvPicPr>
            <a:picLocks noChangeAspect="1"/>
          </p:cNvPicPr>
          <p:nvPr/>
        </p:nvPicPr>
        <p:blipFill rotWithShape="1">
          <a:blip r:embed="rId2"/>
          <a:srcRect r="58400" b="34787"/>
          <a:stretch/>
        </p:blipFill>
        <p:spPr>
          <a:xfrm>
            <a:off x="539496" y="2185417"/>
            <a:ext cx="7856270" cy="4047745"/>
          </a:xfrm>
          <a:prstGeom prst="rect">
            <a:avLst/>
          </a:prstGeom>
        </p:spPr>
      </p:pic>
    </p:spTree>
    <p:extLst>
      <p:ext uri="{BB962C8B-B14F-4D97-AF65-F5344CB8AC3E}">
        <p14:creationId xmlns:p14="http://schemas.microsoft.com/office/powerpoint/2010/main" val="138140363"/>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68314"/>
            <a:ext cx="7772400" cy="631825"/>
          </a:xfrm>
        </p:spPr>
        <p:txBody>
          <a:bodyPr>
            <a:normAutofit/>
          </a:bodyPr>
          <a:lstStyle/>
          <a:p>
            <a:r>
              <a:rPr lang="ar-JO" sz="2800" dirty="0"/>
              <a:t>استخدام خيارات الطباعة الأساسية</a:t>
            </a:r>
            <a:endParaRPr lang="ar-SA" sz="2800" dirty="0"/>
          </a:p>
        </p:txBody>
      </p:sp>
      <p:sp>
        <p:nvSpPr>
          <p:cNvPr id="3" name="Subtitle 2"/>
          <p:cNvSpPr>
            <a:spLocks noGrp="1"/>
          </p:cNvSpPr>
          <p:nvPr>
            <p:ph type="subTitle" idx="1"/>
          </p:nvPr>
        </p:nvSpPr>
        <p:spPr>
          <a:xfrm>
            <a:off x="2092036" y="1335025"/>
            <a:ext cx="6400800" cy="1182347"/>
          </a:xfrm>
        </p:spPr>
        <p:txBody>
          <a:bodyPr/>
          <a:lstStyle/>
          <a:p>
            <a:r>
              <a:rPr lang="ar-JO" dirty="0"/>
              <a:t>افتح خيارات الطباعة بالنقر على ملف ← طباعة:</a:t>
            </a:r>
            <a:endParaRPr lang="en-US" dirty="0"/>
          </a:p>
          <a:p>
            <a:endParaRPr lang="ar-SA" dirty="0"/>
          </a:p>
        </p:txBody>
      </p:sp>
      <p:pic>
        <p:nvPicPr>
          <p:cNvPr id="4" name="صورة 4"/>
          <p:cNvPicPr/>
          <p:nvPr/>
        </p:nvPicPr>
        <p:blipFill>
          <a:blip r:embed="rId2" cstate="print"/>
          <a:srcRect/>
          <a:stretch>
            <a:fillRect/>
          </a:stretch>
        </p:blipFill>
        <p:spPr bwMode="auto">
          <a:xfrm>
            <a:off x="651164" y="2130832"/>
            <a:ext cx="7533824" cy="4361409"/>
          </a:xfrm>
          <a:prstGeom prst="rect">
            <a:avLst/>
          </a:prstGeom>
          <a:noFill/>
          <a:ln w="9525">
            <a:noFill/>
            <a:miter lim="800000"/>
            <a:headEnd/>
            <a:tailEnd/>
          </a:ln>
        </p:spPr>
      </p:pic>
    </p:spTree>
    <p:extLst>
      <p:ext uri="{BB962C8B-B14F-4D97-AF65-F5344CB8AC3E}">
        <p14:creationId xmlns:p14="http://schemas.microsoft.com/office/powerpoint/2010/main" val="3521429386"/>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678876"/>
            <a:ext cx="7772400" cy="685799"/>
          </a:xfrm>
        </p:spPr>
        <p:txBody>
          <a:bodyPr>
            <a:normAutofit/>
          </a:bodyPr>
          <a:lstStyle/>
          <a:p>
            <a:r>
              <a:rPr lang="ar-JO" sz="2800" dirty="0"/>
              <a:t>خيارات الطباعة الأخرى</a:t>
            </a:r>
            <a:endParaRPr lang="ar-SA" sz="2800" dirty="0"/>
          </a:p>
        </p:txBody>
      </p:sp>
      <p:sp>
        <p:nvSpPr>
          <p:cNvPr id="3" name="Subtitle 2"/>
          <p:cNvSpPr>
            <a:spLocks noGrp="1"/>
          </p:cNvSpPr>
          <p:nvPr>
            <p:ph type="subTitle" idx="1"/>
          </p:nvPr>
        </p:nvSpPr>
        <p:spPr>
          <a:xfrm>
            <a:off x="506351" y="1368104"/>
            <a:ext cx="7875651" cy="2090547"/>
          </a:xfrm>
        </p:spPr>
        <p:txBody>
          <a:bodyPr>
            <a:normAutofit/>
          </a:bodyPr>
          <a:lstStyle/>
          <a:p>
            <a:r>
              <a:rPr lang="ar-JO" dirty="0"/>
              <a:t>لإنهاء هذا الدرس دعونا نقوم بمراجعة خيارات الطباعة المتوافرة الأخرى. الأوامر المذكورة أدناه ليست أسماء الإعدادات الصحيحة</a:t>
            </a:r>
            <a:r>
              <a:rPr lang="en-US" dirty="0"/>
              <a:t>;</a:t>
            </a:r>
            <a:r>
              <a:rPr lang="ar-JO" dirty="0"/>
              <a:t> بل هي خيارات افتراضية عند النقر للمرة الأولى على ملف ← طباعة. </a:t>
            </a:r>
            <a:endParaRPr lang="ar-SA" dirty="0"/>
          </a:p>
          <a:p>
            <a:r>
              <a:rPr lang="ar-JO" dirty="0"/>
              <a:t>العديد من هذه الأوامر هي تلك الموجودة في مجموعة إعداد الصفحة في علامة تبويب </a:t>
            </a:r>
            <a:r>
              <a:rPr lang="ar-JO" dirty="0">
                <a:solidFill>
                  <a:srgbClr val="0070C0"/>
                </a:solidFill>
              </a:rPr>
              <a:t>تخطيط الصفحة</a:t>
            </a:r>
            <a:r>
              <a:rPr lang="ar-JO" dirty="0"/>
              <a:t>:</a:t>
            </a:r>
            <a:endParaRPr lang="en-US" dirty="0"/>
          </a:p>
          <a:p>
            <a:endParaRPr lang="ar-SA" dirty="0"/>
          </a:p>
        </p:txBody>
      </p:sp>
      <p:pic>
        <p:nvPicPr>
          <p:cNvPr id="4" name="صورة 8"/>
          <p:cNvPicPr/>
          <p:nvPr/>
        </p:nvPicPr>
        <p:blipFill>
          <a:blip r:embed="rId2" cstate="print"/>
          <a:srcRect/>
          <a:stretch>
            <a:fillRect/>
          </a:stretch>
        </p:blipFill>
        <p:spPr bwMode="auto">
          <a:xfrm>
            <a:off x="2366080" y="3645476"/>
            <a:ext cx="3961569" cy="2764468"/>
          </a:xfrm>
          <a:prstGeom prst="rect">
            <a:avLst/>
          </a:prstGeom>
          <a:noFill/>
          <a:ln w="9525">
            <a:noFill/>
            <a:miter lim="800000"/>
            <a:headEnd/>
            <a:tailEnd/>
          </a:ln>
        </p:spPr>
      </p:pic>
    </p:spTree>
    <p:extLst>
      <p:ext uri="{BB962C8B-B14F-4D97-AF65-F5344CB8AC3E}">
        <p14:creationId xmlns:p14="http://schemas.microsoft.com/office/powerpoint/2010/main" val="410238639"/>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525753"/>
            <a:ext cx="7772400" cy="631825"/>
          </a:xfrm>
        </p:spPr>
        <p:txBody>
          <a:bodyPr>
            <a:normAutofit fontScale="90000"/>
          </a:bodyPr>
          <a:lstStyle/>
          <a:p>
            <a:r>
              <a:rPr lang="ar-JO" b="1" dirty="0"/>
              <a:t>إعداد خصائص الطابعة</a:t>
            </a:r>
            <a:endParaRPr lang="ar-SA" dirty="0"/>
          </a:p>
        </p:txBody>
      </p:sp>
      <p:sp>
        <p:nvSpPr>
          <p:cNvPr id="3" name="Subtitle 2"/>
          <p:cNvSpPr>
            <a:spLocks noGrp="1"/>
          </p:cNvSpPr>
          <p:nvPr>
            <p:ph type="subTitle" idx="1"/>
          </p:nvPr>
        </p:nvSpPr>
        <p:spPr>
          <a:xfrm>
            <a:off x="265176" y="1448908"/>
            <a:ext cx="7964424" cy="5181600"/>
          </a:xfrm>
        </p:spPr>
        <p:txBody>
          <a:bodyPr/>
          <a:lstStyle/>
          <a:p>
            <a:r>
              <a:rPr lang="ar-JO" dirty="0"/>
              <a:t>لضبط خيارات محددة لطابعتك، أُنقر أمر خصائص الطابعة تحت عنوان الطابعة:</a:t>
            </a:r>
          </a:p>
          <a:p>
            <a:endParaRPr lang="ar-JO" dirty="0"/>
          </a:p>
          <a:p>
            <a:endParaRPr lang="ar-JO" dirty="0"/>
          </a:p>
          <a:p>
            <a:endParaRPr lang="ar-JO" dirty="0"/>
          </a:p>
          <a:p>
            <a:r>
              <a:rPr lang="ar-JO" dirty="0"/>
              <a:t>ستظهر بعد ذلك إطار الخصائص المحددة للطابعة:</a:t>
            </a:r>
            <a:endParaRPr lang="en-US" dirty="0"/>
          </a:p>
          <a:p>
            <a:endParaRPr lang="ar-SA" dirty="0"/>
          </a:p>
        </p:txBody>
      </p:sp>
      <p:pic>
        <p:nvPicPr>
          <p:cNvPr id="4" name="صورة 10"/>
          <p:cNvPicPr/>
          <p:nvPr/>
        </p:nvPicPr>
        <p:blipFill>
          <a:blip r:embed="rId2" cstate="print"/>
          <a:srcRect/>
          <a:stretch>
            <a:fillRect/>
          </a:stretch>
        </p:blipFill>
        <p:spPr bwMode="auto">
          <a:xfrm>
            <a:off x="2265220" y="2101087"/>
            <a:ext cx="3599475" cy="990601"/>
          </a:xfrm>
          <a:prstGeom prst="rect">
            <a:avLst/>
          </a:prstGeom>
          <a:noFill/>
          <a:ln w="9525">
            <a:noFill/>
            <a:miter lim="800000"/>
            <a:headEnd/>
            <a:tailEnd/>
          </a:ln>
        </p:spPr>
      </p:pic>
      <p:pic>
        <p:nvPicPr>
          <p:cNvPr id="5" name="صورة 11"/>
          <p:cNvPicPr/>
          <p:nvPr/>
        </p:nvPicPr>
        <p:blipFill>
          <a:blip r:embed="rId3" cstate="print"/>
          <a:srcRect/>
          <a:stretch>
            <a:fillRect/>
          </a:stretch>
        </p:blipFill>
        <p:spPr bwMode="auto">
          <a:xfrm>
            <a:off x="2037588" y="4151376"/>
            <a:ext cx="5277612" cy="2359152"/>
          </a:xfrm>
          <a:prstGeom prst="rect">
            <a:avLst/>
          </a:prstGeom>
          <a:noFill/>
          <a:ln w="9525">
            <a:noFill/>
            <a:miter lim="800000"/>
            <a:headEnd/>
            <a:tailEnd/>
          </a:ln>
        </p:spPr>
      </p:pic>
    </p:spTree>
    <p:extLst>
      <p:ext uri="{BB962C8B-B14F-4D97-AF65-F5344CB8AC3E}">
        <p14:creationId xmlns:p14="http://schemas.microsoft.com/office/powerpoint/2010/main" val="3798809331"/>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451FB213-03A3-433C-BB6E-4DE8FC5C6568}"/>
              </a:ext>
            </a:extLst>
          </p:cNvPr>
          <p:cNvSpPr>
            <a:spLocks noGrp="1"/>
          </p:cNvSpPr>
          <p:nvPr>
            <p:ph type="title"/>
          </p:nvPr>
        </p:nvSpPr>
        <p:spPr>
          <a:xfrm>
            <a:off x="605173" y="475806"/>
            <a:ext cx="8229600" cy="1143000"/>
          </a:xfrm>
        </p:spPr>
        <p:txBody>
          <a:bodyPr/>
          <a:lstStyle/>
          <a:p>
            <a:r>
              <a:rPr lang="ar-AE" sz="2400" b="1" dirty="0">
                <a:solidFill>
                  <a:srgbClr val="3D69B2"/>
                </a:solidFill>
                <a:latin typeface="Segoe UI" panose="020B0502040204020203" pitchFamily="34" charset="0"/>
                <a:cs typeface="Segoe UI" panose="020B0502040204020203" pitchFamily="34" charset="0"/>
              </a:rPr>
              <a:t>اختصارات لوحة المفاتيح</a:t>
            </a:r>
            <a:endParaRPr lang="ar-AE" sz="5400" b="1" dirty="0"/>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A86C7382-EBE8-44FE-96D2-DA81A458BD52}"/>
              </a:ext>
            </a:extLst>
          </p:cNvPr>
          <p:cNvPicPr>
            <a:picLocks noGrp="1" noChangeAspect="1"/>
          </p:cNvPicPr>
          <p:nvPr>
            <p:ph idx="1"/>
          </p:nvPr>
        </p:nvPicPr>
        <p:blipFill>
          <a:blip r:embed="rId2"/>
          <a:stretch>
            <a:fillRect/>
          </a:stretch>
        </p:blipFill>
        <p:spPr>
          <a:xfrm>
            <a:off x="1034928" y="2472506"/>
            <a:ext cx="7370090" cy="2931598"/>
          </a:xfrm>
        </p:spPr>
      </p:pic>
    </p:spTree>
    <p:extLst>
      <p:ext uri="{BB962C8B-B14F-4D97-AF65-F5344CB8AC3E}">
        <p14:creationId xmlns:p14="http://schemas.microsoft.com/office/powerpoint/2010/main" val="2779618912"/>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1CBD3-6009-441D-B466-75BD5A838BDD}"/>
              </a:ext>
            </a:extLst>
          </p:cNvPr>
          <p:cNvSpPr>
            <a:spLocks noGrp="1"/>
          </p:cNvSpPr>
          <p:nvPr>
            <p:ph type="title"/>
          </p:nvPr>
        </p:nvSpPr>
        <p:spPr/>
        <p:txBody>
          <a:bodyPr/>
          <a:lstStyle/>
          <a:p>
            <a:r>
              <a:rPr lang="ar-SA" dirty="0" err="1"/>
              <a:t>تبويبة</a:t>
            </a:r>
            <a:r>
              <a:rPr lang="ar-SA" dirty="0"/>
              <a:t> الشريط الرئيسي </a:t>
            </a:r>
            <a:endParaRPr lang="en-US" dirty="0"/>
          </a:p>
        </p:txBody>
      </p:sp>
      <p:pic>
        <p:nvPicPr>
          <p:cNvPr id="4" name="Content Placeholder 4">
            <a:extLst>
              <a:ext uri="{FF2B5EF4-FFF2-40B4-BE49-F238E27FC236}">
                <a16:creationId xmlns:a16="http://schemas.microsoft.com/office/drawing/2014/main" id="{26F7A39B-6BDF-47B6-8E56-4528A97F9F0B}"/>
              </a:ext>
            </a:extLst>
          </p:cNvPr>
          <p:cNvPicPr>
            <a:picLocks noGrp="1" noChangeAspect="1"/>
          </p:cNvPicPr>
          <p:nvPr>
            <p:ph idx="1"/>
          </p:nvPr>
        </p:nvPicPr>
        <p:blipFill rotWithShape="1">
          <a:blip r:embed="rId2"/>
          <a:srcRect r="58333" b="82617"/>
          <a:stretch/>
        </p:blipFill>
        <p:spPr>
          <a:xfrm>
            <a:off x="163270" y="2102116"/>
            <a:ext cx="8817459" cy="1849096"/>
          </a:xfrm>
          <a:prstGeom prst="rect">
            <a:avLst/>
          </a:prstGeom>
        </p:spPr>
      </p:pic>
      <p:pic>
        <p:nvPicPr>
          <p:cNvPr id="5" name="صورة 4">
            <a:extLst>
              <a:ext uri="{FF2B5EF4-FFF2-40B4-BE49-F238E27FC236}">
                <a16:creationId xmlns:a16="http://schemas.microsoft.com/office/drawing/2014/main" id="{0C5B97BE-793F-4F87-939B-2FA6F5E1D662}"/>
              </a:ext>
            </a:extLst>
          </p:cNvPr>
          <p:cNvPicPr>
            <a:picLocks noChangeAspect="1"/>
          </p:cNvPicPr>
          <p:nvPr/>
        </p:nvPicPr>
        <p:blipFill>
          <a:blip r:embed="rId3"/>
          <a:stretch>
            <a:fillRect/>
          </a:stretch>
        </p:blipFill>
        <p:spPr>
          <a:xfrm>
            <a:off x="163270" y="4478873"/>
            <a:ext cx="8650224" cy="1098967"/>
          </a:xfrm>
          <a:prstGeom prst="rect">
            <a:avLst/>
          </a:prstGeom>
        </p:spPr>
      </p:pic>
      <p:sp>
        <p:nvSpPr>
          <p:cNvPr id="6" name="مستطيل 5">
            <a:extLst>
              <a:ext uri="{FF2B5EF4-FFF2-40B4-BE49-F238E27FC236}">
                <a16:creationId xmlns:a16="http://schemas.microsoft.com/office/drawing/2014/main" id="{E361AC23-D428-4046-BD03-762B8F3747AB}"/>
              </a:ext>
            </a:extLst>
          </p:cNvPr>
          <p:cNvSpPr/>
          <p:nvPr/>
        </p:nvSpPr>
        <p:spPr>
          <a:xfrm>
            <a:off x="4718304" y="4478873"/>
            <a:ext cx="3227832" cy="294295"/>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AE"/>
          </a:p>
        </p:txBody>
      </p:sp>
      <p:sp>
        <p:nvSpPr>
          <p:cNvPr id="7" name="مستطيل 6">
            <a:extLst>
              <a:ext uri="{FF2B5EF4-FFF2-40B4-BE49-F238E27FC236}">
                <a16:creationId xmlns:a16="http://schemas.microsoft.com/office/drawing/2014/main" id="{464C3A6C-B124-4EE7-8448-E43C4D7B2997}"/>
              </a:ext>
            </a:extLst>
          </p:cNvPr>
          <p:cNvSpPr/>
          <p:nvPr/>
        </p:nvSpPr>
        <p:spPr>
          <a:xfrm>
            <a:off x="1130808" y="4488543"/>
            <a:ext cx="313944" cy="284626"/>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AE"/>
          </a:p>
        </p:txBody>
      </p:sp>
    </p:spTree>
    <p:extLst>
      <p:ext uri="{BB962C8B-B14F-4D97-AF65-F5344CB8AC3E}">
        <p14:creationId xmlns:p14="http://schemas.microsoft.com/office/powerpoint/2010/main" val="1894110185"/>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2"/>
            <a:ext cx="7772400" cy="838199"/>
          </a:xfrm>
        </p:spPr>
        <p:txBody>
          <a:bodyPr>
            <a:normAutofit/>
          </a:bodyPr>
          <a:lstStyle/>
          <a:p>
            <a:r>
              <a:rPr lang="ar-SA" sz="3200" dirty="0" err="1"/>
              <a:t>تبويبة</a:t>
            </a:r>
            <a:r>
              <a:rPr lang="ar-SA" sz="3200" dirty="0"/>
              <a:t> الشريط الرئيسي </a:t>
            </a:r>
          </a:p>
        </p:txBody>
      </p:sp>
      <p:sp>
        <p:nvSpPr>
          <p:cNvPr id="3" name="Subtitle 2"/>
          <p:cNvSpPr>
            <a:spLocks noGrp="1"/>
          </p:cNvSpPr>
          <p:nvPr>
            <p:ph type="subTitle" idx="1"/>
          </p:nvPr>
        </p:nvSpPr>
        <p:spPr>
          <a:xfrm>
            <a:off x="777240" y="1416641"/>
            <a:ext cx="7772400" cy="262128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lnSpc>
                <a:spcPct val="80000"/>
              </a:lnSpc>
              <a:buFont typeface="Arial" pitchFamily="34" charset="0"/>
              <a:buChar char="•"/>
            </a:pPr>
            <a:r>
              <a:rPr lang="ar-JO" sz="2800" dirty="0">
                <a:solidFill>
                  <a:schemeClr val="tx1"/>
                </a:solidFill>
              </a:rPr>
              <a:t>بما أنك أصبحت الآن على معرفة بمكونات واجهة معالج النصوص "وورد"، حان الوقت للانتقال إلى </a:t>
            </a:r>
            <a:r>
              <a:rPr lang="ar-JO" sz="2800" dirty="0" err="1">
                <a:solidFill>
                  <a:schemeClr val="tx1"/>
                </a:solidFill>
              </a:rPr>
              <a:t>تبويبة</a:t>
            </a:r>
            <a:r>
              <a:rPr lang="ar-JO" sz="2800" dirty="0">
                <a:solidFill>
                  <a:schemeClr val="tx1"/>
                </a:solidFill>
              </a:rPr>
              <a:t> الشريط الرئيسي.</a:t>
            </a:r>
            <a:endParaRPr lang="en-US" sz="2800" dirty="0">
              <a:solidFill>
                <a:schemeClr val="tx1"/>
              </a:solidFill>
            </a:endParaRPr>
          </a:p>
          <a:p>
            <a:pPr algn="just">
              <a:lnSpc>
                <a:spcPct val="80000"/>
              </a:lnSpc>
              <a:buFont typeface="Arial" pitchFamily="34" charset="0"/>
              <a:buChar char="•"/>
            </a:pPr>
            <a:r>
              <a:rPr lang="ar-JO" sz="2800" dirty="0">
                <a:solidFill>
                  <a:schemeClr val="tx1"/>
                </a:solidFill>
              </a:rPr>
              <a:t> ستستخدم في اغلب الأحيان أوامر هذه التبويبة، وبالرغم من قيامنا بتغطية بعض هذه العناصر في السابق، فلا تقلق إذا وجدت نفسك عاجزا عن فهم وظيفة كل شيء، فسوف نقوم بتغطيتها بشكل مفصل أكثر قبل نهاية هذا الدليل.</a:t>
            </a:r>
            <a:endParaRPr lang="en-US" sz="2800" dirty="0">
              <a:solidFill>
                <a:schemeClr val="tx1"/>
              </a:solidFill>
            </a:endParaRPr>
          </a:p>
          <a:p>
            <a:pPr algn="just">
              <a:lnSpc>
                <a:spcPct val="80000"/>
              </a:lnSpc>
              <a:buFont typeface="Arial" pitchFamily="34" charset="0"/>
              <a:buChar char="•"/>
            </a:pPr>
            <a:endParaRPr lang="ar-SA" sz="2800" dirty="0">
              <a:solidFill>
                <a:schemeClr val="tx1"/>
              </a:solidFill>
            </a:endParaRPr>
          </a:p>
        </p:txBody>
      </p:sp>
      <p:pic>
        <p:nvPicPr>
          <p:cNvPr id="5" name="Content Placeholder 4">
            <a:extLst>
              <a:ext uri="{FF2B5EF4-FFF2-40B4-BE49-F238E27FC236}">
                <a16:creationId xmlns:a16="http://schemas.microsoft.com/office/drawing/2014/main" id="{5A924724-32EE-49F2-A1C2-71E65A50B120}"/>
              </a:ext>
            </a:extLst>
          </p:cNvPr>
          <p:cNvPicPr>
            <a:picLocks noChangeAspect="1"/>
          </p:cNvPicPr>
          <p:nvPr/>
        </p:nvPicPr>
        <p:blipFill rotWithShape="1">
          <a:blip r:embed="rId2"/>
          <a:srcRect r="58333" b="82617"/>
          <a:stretch/>
        </p:blipFill>
        <p:spPr bwMode="auto">
          <a:xfrm>
            <a:off x="777240" y="4387763"/>
            <a:ext cx="7562088" cy="1585834"/>
          </a:xfrm>
          <a:prstGeom prst="rect">
            <a:avLst/>
          </a:prstGeom>
          <a:noFill/>
          <a:ln w="9525">
            <a:noFill/>
            <a:miter lim="800000"/>
            <a:headEnd/>
            <a:tailEnd/>
          </a:ln>
        </p:spPr>
      </p:pic>
      <p:sp>
        <p:nvSpPr>
          <p:cNvPr id="4" name="شكل بيضاوي 3">
            <a:extLst>
              <a:ext uri="{FF2B5EF4-FFF2-40B4-BE49-F238E27FC236}">
                <a16:creationId xmlns:a16="http://schemas.microsoft.com/office/drawing/2014/main" id="{EC8DE83A-469D-4A78-A013-1C99A88A2376}"/>
              </a:ext>
            </a:extLst>
          </p:cNvPr>
          <p:cNvSpPr/>
          <p:nvPr/>
        </p:nvSpPr>
        <p:spPr>
          <a:xfrm>
            <a:off x="7194042" y="4660585"/>
            <a:ext cx="928688" cy="31432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5872589"/>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533400"/>
          </a:xfrm>
        </p:spPr>
        <p:txBody>
          <a:bodyPr>
            <a:normAutofit/>
          </a:bodyPr>
          <a:lstStyle/>
          <a:p>
            <a:r>
              <a:rPr lang="ar-JO" sz="2800" dirty="0"/>
              <a:t>أوامر الحافظة</a:t>
            </a:r>
            <a:endParaRPr lang="ar-SA" sz="2800" dirty="0"/>
          </a:p>
        </p:txBody>
      </p:sp>
      <p:sp>
        <p:nvSpPr>
          <p:cNvPr id="3" name="Subtitle 2"/>
          <p:cNvSpPr>
            <a:spLocks noGrp="1"/>
          </p:cNvSpPr>
          <p:nvPr>
            <p:ph type="subTitle" idx="1"/>
          </p:nvPr>
        </p:nvSpPr>
        <p:spPr>
          <a:xfrm>
            <a:off x="914400" y="2057400"/>
            <a:ext cx="7543800" cy="50292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2800" b="1" dirty="0">
                <a:solidFill>
                  <a:srgbClr val="C00000"/>
                </a:solidFill>
              </a:rPr>
              <a:t>أول مجموعة </a:t>
            </a:r>
            <a:r>
              <a:rPr lang="ar-JO" sz="2800" dirty="0">
                <a:solidFill>
                  <a:schemeClr val="tx1"/>
                </a:solidFill>
              </a:rPr>
              <a:t>من </a:t>
            </a:r>
            <a:r>
              <a:rPr lang="ar-JO" sz="2800" dirty="0" err="1">
                <a:solidFill>
                  <a:schemeClr val="tx1"/>
                </a:solidFill>
              </a:rPr>
              <a:t>تبويبة</a:t>
            </a:r>
            <a:r>
              <a:rPr lang="ar-JO" sz="2800" dirty="0">
                <a:solidFill>
                  <a:schemeClr val="tx1"/>
                </a:solidFill>
              </a:rPr>
              <a:t> الشريط الرئيسي هي الحافظة:</a:t>
            </a:r>
          </a:p>
          <a:p>
            <a:pPr algn="r">
              <a:lnSpc>
                <a:spcPct val="80000"/>
              </a:lnSpc>
              <a:buFont typeface="Arial" pitchFamily="34" charset="0"/>
              <a:buChar char="•"/>
            </a:pPr>
            <a:endParaRPr lang="ar-JO" sz="2800" dirty="0">
              <a:solidFill>
                <a:schemeClr val="tx1"/>
              </a:solidFill>
            </a:endParaRPr>
          </a:p>
          <a:p>
            <a:pPr algn="r">
              <a:lnSpc>
                <a:spcPct val="80000"/>
              </a:lnSpc>
              <a:buFont typeface="Arial" pitchFamily="34" charset="0"/>
              <a:buChar char="•"/>
            </a:pPr>
            <a:endParaRPr lang="ar-JO" sz="2800" dirty="0">
              <a:solidFill>
                <a:schemeClr val="tx1"/>
              </a:solidFill>
            </a:endParaRPr>
          </a:p>
          <a:p>
            <a:pPr algn="r">
              <a:lnSpc>
                <a:spcPct val="80000"/>
              </a:lnSpc>
              <a:buFont typeface="Arial" pitchFamily="34" charset="0"/>
              <a:buChar char="•"/>
            </a:pPr>
            <a:endParaRPr lang="ar-JO" sz="2800" dirty="0">
              <a:solidFill>
                <a:schemeClr val="tx1"/>
              </a:solidFill>
            </a:endParaRPr>
          </a:p>
          <a:p>
            <a:pPr algn="r">
              <a:lnSpc>
                <a:spcPct val="80000"/>
              </a:lnSpc>
              <a:buFont typeface="Arial" pitchFamily="34" charset="0"/>
              <a:buChar char="•"/>
            </a:pPr>
            <a:endParaRPr lang="ar-JO" sz="2800" dirty="0">
              <a:solidFill>
                <a:schemeClr val="tx1"/>
              </a:solidFill>
            </a:endParaRPr>
          </a:p>
          <a:p>
            <a:pPr algn="r">
              <a:lnSpc>
                <a:spcPct val="80000"/>
              </a:lnSpc>
              <a:buFont typeface="Arial" pitchFamily="34" charset="0"/>
              <a:buChar char="•"/>
            </a:pPr>
            <a:r>
              <a:rPr lang="ar-JO" sz="2800" dirty="0">
                <a:solidFill>
                  <a:schemeClr val="tx1"/>
                </a:solidFill>
              </a:rPr>
              <a:t>وهي تقدم خيارات قص ونسخ ولصق النص بالإضافة إلى استخدام نسخ التنسيق. وتحتوي أيضا على  زر خيار لفتح حافظة أوفيس.</a:t>
            </a:r>
          </a:p>
          <a:p>
            <a:pPr algn="r">
              <a:lnSpc>
                <a:spcPct val="80000"/>
              </a:lnSpc>
              <a:buFont typeface="Arial" pitchFamily="34" charset="0"/>
              <a:buChar char="•"/>
            </a:pPr>
            <a:endParaRPr lang="ar-SA" sz="2800" dirty="0">
              <a:solidFill>
                <a:schemeClr val="tx1"/>
              </a:solidFill>
            </a:endParaRPr>
          </a:p>
        </p:txBody>
      </p:sp>
      <p:pic>
        <p:nvPicPr>
          <p:cNvPr id="4" name="صورة 24"/>
          <p:cNvPicPr/>
          <p:nvPr/>
        </p:nvPicPr>
        <p:blipFill>
          <a:blip r:embed="rId2" cstate="print"/>
          <a:srcRect/>
          <a:stretch>
            <a:fillRect/>
          </a:stretch>
        </p:blipFill>
        <p:spPr bwMode="auto">
          <a:xfrm>
            <a:off x="2596896" y="2830449"/>
            <a:ext cx="3474720" cy="1197102"/>
          </a:xfrm>
          <a:prstGeom prst="rect">
            <a:avLst/>
          </a:prstGeom>
          <a:noFill/>
          <a:ln w="9525">
            <a:noFill/>
            <a:miter lim="800000"/>
            <a:headEnd/>
            <a:tailEnd/>
          </a:ln>
        </p:spPr>
      </p:pic>
    </p:spTree>
    <p:extLst>
      <p:ext uri="{BB962C8B-B14F-4D97-AF65-F5344CB8AC3E}">
        <p14:creationId xmlns:p14="http://schemas.microsoft.com/office/powerpoint/2010/main" val="2724808886"/>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4C5BB79C-A915-455E-9D8C-2E6FC04CFD3C}"/>
              </a:ext>
            </a:extLst>
          </p:cNvPr>
          <p:cNvSpPr>
            <a:spLocks noGrp="1"/>
          </p:cNvSpPr>
          <p:nvPr>
            <p:ph type="title"/>
          </p:nvPr>
        </p:nvSpPr>
        <p:spPr/>
        <p:txBody>
          <a:bodyPr/>
          <a:lstStyle/>
          <a:p>
            <a:r>
              <a:rPr lang="ar-SA" dirty="0"/>
              <a:t>النسخ</a:t>
            </a:r>
            <a:endParaRPr lang="ar-AE" dirty="0"/>
          </a:p>
        </p:txBody>
      </p:sp>
      <p:pic>
        <p:nvPicPr>
          <p:cNvPr id="5" name="عنصر نائب للمحتوى 4">
            <a:extLst>
              <a:ext uri="{FF2B5EF4-FFF2-40B4-BE49-F238E27FC236}">
                <a16:creationId xmlns:a16="http://schemas.microsoft.com/office/drawing/2014/main" id="{4611F074-53E2-41B2-A4A0-09BC72156610}"/>
              </a:ext>
            </a:extLst>
          </p:cNvPr>
          <p:cNvPicPr>
            <a:picLocks noGrp="1" noChangeAspect="1"/>
          </p:cNvPicPr>
          <p:nvPr>
            <p:ph idx="1"/>
          </p:nvPr>
        </p:nvPicPr>
        <p:blipFill>
          <a:blip r:embed="rId2"/>
          <a:stretch>
            <a:fillRect/>
          </a:stretch>
        </p:blipFill>
        <p:spPr>
          <a:xfrm>
            <a:off x="457200" y="2471118"/>
            <a:ext cx="8229600" cy="1915767"/>
          </a:xfrm>
        </p:spPr>
      </p:pic>
      <p:sp>
        <p:nvSpPr>
          <p:cNvPr id="6" name="مستطيل 5">
            <a:extLst>
              <a:ext uri="{FF2B5EF4-FFF2-40B4-BE49-F238E27FC236}">
                <a16:creationId xmlns:a16="http://schemas.microsoft.com/office/drawing/2014/main" id="{03D932E8-4EA9-4448-AAE3-C26E9B5201F9}"/>
              </a:ext>
            </a:extLst>
          </p:cNvPr>
          <p:cNvSpPr/>
          <p:nvPr/>
        </p:nvSpPr>
        <p:spPr>
          <a:xfrm>
            <a:off x="8174736" y="4030267"/>
            <a:ext cx="658368" cy="356616"/>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a:p>
        </p:txBody>
      </p:sp>
    </p:spTree>
    <p:extLst>
      <p:ext uri="{BB962C8B-B14F-4D97-AF65-F5344CB8AC3E}">
        <p14:creationId xmlns:p14="http://schemas.microsoft.com/office/powerpoint/2010/main" val="2716779659"/>
      </p:ext>
    </p:extLst>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DA2D3379-DB83-40EF-99FA-C0EEDA710CE4}"/>
              </a:ext>
            </a:extLst>
          </p:cNvPr>
          <p:cNvSpPr>
            <a:spLocks noGrp="1"/>
          </p:cNvSpPr>
          <p:nvPr>
            <p:ph type="title"/>
          </p:nvPr>
        </p:nvSpPr>
        <p:spPr/>
        <p:txBody>
          <a:bodyPr/>
          <a:lstStyle/>
          <a:p>
            <a:r>
              <a:rPr lang="ar-SA" dirty="0"/>
              <a:t>القص</a:t>
            </a:r>
            <a:endParaRPr lang="ar-AE" dirty="0"/>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A4CA54E4-CDF7-4DF7-8037-B003B17AC977}"/>
              </a:ext>
            </a:extLst>
          </p:cNvPr>
          <p:cNvPicPr>
            <a:picLocks noGrp="1" noChangeAspect="1"/>
          </p:cNvPicPr>
          <p:nvPr>
            <p:ph idx="1"/>
          </p:nvPr>
        </p:nvPicPr>
        <p:blipFill>
          <a:blip r:embed="rId2"/>
          <a:stretch>
            <a:fillRect/>
          </a:stretch>
        </p:blipFill>
        <p:spPr>
          <a:xfrm>
            <a:off x="457200" y="1796502"/>
            <a:ext cx="8229600" cy="3429591"/>
          </a:xfrm>
        </p:spPr>
      </p:pic>
      <p:sp>
        <p:nvSpPr>
          <p:cNvPr id="6" name="مستطيل 5">
            <a:extLst>
              <a:ext uri="{FF2B5EF4-FFF2-40B4-BE49-F238E27FC236}">
                <a16:creationId xmlns:a16="http://schemas.microsoft.com/office/drawing/2014/main" id="{2ABFC46B-B9ED-40AD-AE41-4CE7F072E356}"/>
              </a:ext>
            </a:extLst>
          </p:cNvPr>
          <p:cNvSpPr/>
          <p:nvPr/>
        </p:nvSpPr>
        <p:spPr>
          <a:xfrm>
            <a:off x="8028432" y="4931246"/>
            <a:ext cx="658368" cy="356616"/>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a:p>
        </p:txBody>
      </p:sp>
    </p:spTree>
    <p:extLst>
      <p:ext uri="{BB962C8B-B14F-4D97-AF65-F5344CB8AC3E}">
        <p14:creationId xmlns:p14="http://schemas.microsoft.com/office/powerpoint/2010/main" val="338340261"/>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5152" y="2"/>
            <a:ext cx="7772400" cy="631825"/>
          </a:xfrm>
        </p:spPr>
        <p:txBody>
          <a:bodyPr>
            <a:normAutofit/>
          </a:bodyPr>
          <a:lstStyle/>
          <a:p>
            <a:r>
              <a:rPr lang="ar-JO" sz="2800" dirty="0"/>
              <a:t>نظرة عامة على واجهة الاستخدام</a:t>
            </a:r>
            <a:endParaRPr lang="ar-SA" sz="2800" dirty="0"/>
          </a:p>
        </p:txBody>
      </p:sp>
      <p:pic>
        <p:nvPicPr>
          <p:cNvPr id="4" name="صورة 3">
            <a:extLst>
              <a:ext uri="{FF2B5EF4-FFF2-40B4-BE49-F238E27FC236}">
                <a16:creationId xmlns:a16="http://schemas.microsoft.com/office/drawing/2014/main" id="{125CF167-22DB-4C0E-B6C4-27279F38FB81}"/>
              </a:ext>
            </a:extLst>
          </p:cNvPr>
          <p:cNvPicPr>
            <a:picLocks noChangeAspect="1"/>
          </p:cNvPicPr>
          <p:nvPr/>
        </p:nvPicPr>
        <p:blipFill rotWithShape="1">
          <a:blip r:embed="rId2"/>
          <a:srcRect t="1296"/>
          <a:stretch/>
        </p:blipFill>
        <p:spPr>
          <a:xfrm>
            <a:off x="73152" y="623571"/>
            <a:ext cx="9070848" cy="6226175"/>
          </a:xfrm>
          <a:prstGeom prst="rect">
            <a:avLst/>
          </a:prstGeom>
        </p:spPr>
      </p:pic>
      <p:sp>
        <p:nvSpPr>
          <p:cNvPr id="6" name="مربع نص 5">
            <a:extLst>
              <a:ext uri="{FF2B5EF4-FFF2-40B4-BE49-F238E27FC236}">
                <a16:creationId xmlns:a16="http://schemas.microsoft.com/office/drawing/2014/main" id="{26DDA0FB-EAA8-4D5D-90E3-1ECD13A34BD6}"/>
              </a:ext>
            </a:extLst>
          </p:cNvPr>
          <p:cNvSpPr txBox="1"/>
          <p:nvPr/>
        </p:nvSpPr>
        <p:spPr>
          <a:xfrm>
            <a:off x="2046733" y="3502151"/>
            <a:ext cx="5349241" cy="1631216"/>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just" rtl="1"/>
            <a:r>
              <a:rPr lang="ar-SA" sz="2000" dirty="0">
                <a:solidFill>
                  <a:srgbClr val="3868B1"/>
                </a:solidFill>
                <a:latin typeface="Baseet"/>
              </a:rPr>
              <a:t>خيارات عرض الشريط (</a:t>
            </a:r>
            <a:r>
              <a:rPr lang="en-US" sz="2000" dirty="0">
                <a:solidFill>
                  <a:srgbClr val="3868B1"/>
                </a:solidFill>
                <a:latin typeface="Baseet"/>
              </a:rPr>
              <a:t>Ribbon Display Options </a:t>
            </a:r>
            <a:r>
              <a:rPr lang="ar-SA" sz="2000" dirty="0">
                <a:solidFill>
                  <a:schemeClr val="tx1"/>
                </a:solidFill>
                <a:latin typeface="Baseet"/>
              </a:rPr>
              <a:t>): تسمح لك إظهار أو إخفاء الشريط. انقر فوقه للاختيار من بين خيارات القائمة إخفاء الشريط تلقائيًا (</a:t>
            </a:r>
            <a:r>
              <a:rPr lang="en-US" sz="2000" dirty="0">
                <a:solidFill>
                  <a:schemeClr val="tx1"/>
                </a:solidFill>
                <a:latin typeface="Baseet"/>
              </a:rPr>
              <a:t>Auto-hide ribbon </a:t>
            </a:r>
            <a:r>
              <a:rPr lang="ar-SA" sz="2000" dirty="0">
                <a:solidFill>
                  <a:schemeClr val="tx1"/>
                </a:solidFill>
                <a:latin typeface="Baseet"/>
              </a:rPr>
              <a:t>) أو إظهار علامات التبويب (</a:t>
            </a:r>
            <a:r>
              <a:rPr lang="en-US" sz="2000" dirty="0">
                <a:solidFill>
                  <a:schemeClr val="tx1"/>
                </a:solidFill>
                <a:latin typeface="Baseet"/>
              </a:rPr>
              <a:t>Show Tabs </a:t>
            </a:r>
            <a:r>
              <a:rPr lang="ar-SA" sz="2000" dirty="0">
                <a:solidFill>
                  <a:schemeClr val="tx1"/>
                </a:solidFill>
                <a:latin typeface="Baseet"/>
              </a:rPr>
              <a:t>) أو إظهار علامات التبويب والأوامر (</a:t>
            </a:r>
            <a:r>
              <a:rPr lang="en-US" sz="2000" dirty="0">
                <a:solidFill>
                  <a:schemeClr val="tx1"/>
                </a:solidFill>
                <a:latin typeface="Baseet"/>
              </a:rPr>
              <a:t>Show Tabs and Commands</a:t>
            </a:r>
            <a:r>
              <a:rPr lang="ar-SA" sz="2000" dirty="0">
                <a:solidFill>
                  <a:schemeClr val="tx1"/>
                </a:solidFill>
                <a:latin typeface="Baseet"/>
              </a:rPr>
              <a:t>).</a:t>
            </a:r>
            <a:endParaRPr lang="ar-AE" sz="2000" dirty="0">
              <a:solidFill>
                <a:schemeClr val="tx1"/>
              </a:solidFill>
            </a:endParaRPr>
          </a:p>
        </p:txBody>
      </p:sp>
      <p:sp>
        <p:nvSpPr>
          <p:cNvPr id="7" name="شكل بيضاوي 6">
            <a:extLst>
              <a:ext uri="{FF2B5EF4-FFF2-40B4-BE49-F238E27FC236}">
                <a16:creationId xmlns:a16="http://schemas.microsoft.com/office/drawing/2014/main" id="{68D31DCD-5A69-4DD7-BABF-F5004784F067}"/>
              </a:ext>
            </a:extLst>
          </p:cNvPr>
          <p:cNvSpPr/>
          <p:nvPr/>
        </p:nvSpPr>
        <p:spPr>
          <a:xfrm>
            <a:off x="7348728" y="3200401"/>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dirty="0"/>
              <a:t>و</a:t>
            </a:r>
            <a:endParaRPr lang="ar-AE" dirty="0"/>
          </a:p>
        </p:txBody>
      </p:sp>
    </p:spTree>
    <p:extLst>
      <p:ext uri="{BB962C8B-B14F-4D97-AF65-F5344CB8AC3E}">
        <p14:creationId xmlns:p14="http://schemas.microsoft.com/office/powerpoint/2010/main" val="1708907464"/>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B1CE7324-A902-4E91-9E24-A546BC596837}"/>
              </a:ext>
            </a:extLst>
          </p:cNvPr>
          <p:cNvSpPr>
            <a:spLocks noGrp="1"/>
          </p:cNvSpPr>
          <p:nvPr>
            <p:ph type="title"/>
          </p:nvPr>
        </p:nvSpPr>
        <p:spPr/>
        <p:txBody>
          <a:bodyPr/>
          <a:lstStyle/>
          <a:p>
            <a:r>
              <a:rPr lang="ar-SA" dirty="0"/>
              <a:t>لصق</a:t>
            </a:r>
            <a:endParaRPr lang="ar-AE" dirty="0"/>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622CF266-9679-4937-AC92-8464AD1CA98F}"/>
              </a:ext>
            </a:extLst>
          </p:cNvPr>
          <p:cNvPicPr>
            <a:picLocks noGrp="1" noChangeAspect="1"/>
          </p:cNvPicPr>
          <p:nvPr>
            <p:ph idx="1"/>
          </p:nvPr>
        </p:nvPicPr>
        <p:blipFill rotWithShape="1">
          <a:blip r:embed="rId2"/>
          <a:srcRect b="1684"/>
          <a:stretch/>
        </p:blipFill>
        <p:spPr>
          <a:xfrm>
            <a:off x="457200" y="1729187"/>
            <a:ext cx="8229600" cy="4196126"/>
          </a:xfrm>
        </p:spPr>
      </p:pic>
    </p:spTree>
    <p:extLst>
      <p:ext uri="{BB962C8B-B14F-4D97-AF65-F5344CB8AC3E}">
        <p14:creationId xmlns:p14="http://schemas.microsoft.com/office/powerpoint/2010/main" val="158032938"/>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D9CA002B-972E-4538-9601-17C378001B9D}"/>
              </a:ext>
            </a:extLst>
          </p:cNvPr>
          <p:cNvSpPr>
            <a:spLocks noGrp="1"/>
          </p:cNvSpPr>
          <p:nvPr>
            <p:ph type="title"/>
          </p:nvPr>
        </p:nvSpPr>
        <p:spPr/>
        <p:txBody>
          <a:bodyPr/>
          <a:lstStyle/>
          <a:p>
            <a:r>
              <a:rPr lang="ar-AE" sz="3600" b="1" dirty="0">
                <a:latin typeface="Segoe UI" panose="020B0502040204020203" pitchFamily="34" charset="0"/>
              </a:rPr>
              <a:t>نسخ التنسيق</a:t>
            </a:r>
            <a:endParaRPr lang="ar-AE" sz="7200" dirty="0"/>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9C17A75A-8316-45D5-A3E5-99698B3A8155}"/>
              </a:ext>
            </a:extLst>
          </p:cNvPr>
          <p:cNvPicPr>
            <a:picLocks noGrp="1" noChangeAspect="1"/>
          </p:cNvPicPr>
          <p:nvPr>
            <p:ph idx="1"/>
          </p:nvPr>
        </p:nvPicPr>
        <p:blipFill>
          <a:blip r:embed="rId2"/>
          <a:stretch>
            <a:fillRect/>
          </a:stretch>
        </p:blipFill>
        <p:spPr>
          <a:xfrm>
            <a:off x="206729" y="1775981"/>
            <a:ext cx="8937046" cy="3957309"/>
          </a:xfrm>
        </p:spPr>
      </p:pic>
    </p:spTree>
    <p:extLst>
      <p:ext uri="{BB962C8B-B14F-4D97-AF65-F5344CB8AC3E}">
        <p14:creationId xmlns:p14="http://schemas.microsoft.com/office/powerpoint/2010/main" val="4292940082"/>
      </p:ext>
    </p:extLst>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04801"/>
            <a:ext cx="7772400" cy="845127"/>
          </a:xfrm>
        </p:spPr>
        <p:txBody>
          <a:bodyPr>
            <a:normAutofit/>
          </a:bodyPr>
          <a:lstStyle/>
          <a:p>
            <a:r>
              <a:rPr lang="ar-JO" sz="2800" dirty="0"/>
              <a:t>أوامر الخط</a:t>
            </a:r>
            <a:endParaRPr lang="ar-SA" sz="2800" dirty="0"/>
          </a:p>
        </p:txBody>
      </p:sp>
      <p:sp>
        <p:nvSpPr>
          <p:cNvPr id="3" name="Subtitle 2"/>
          <p:cNvSpPr>
            <a:spLocks noGrp="1"/>
          </p:cNvSpPr>
          <p:nvPr>
            <p:ph type="subTitle" idx="1"/>
          </p:nvPr>
        </p:nvSpPr>
        <p:spPr>
          <a:xfrm>
            <a:off x="874986" y="1981200"/>
            <a:ext cx="7772400" cy="48768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2800" b="1" dirty="0">
                <a:solidFill>
                  <a:srgbClr val="C00000"/>
                </a:solidFill>
              </a:rPr>
              <a:t>المجموعة </a:t>
            </a:r>
            <a:r>
              <a:rPr lang="ar-JO" sz="2800" b="1" dirty="0" err="1">
                <a:solidFill>
                  <a:srgbClr val="C00000"/>
                </a:solidFill>
              </a:rPr>
              <a:t>ال</a:t>
            </a:r>
            <a:r>
              <a:rPr lang="ar-SA" sz="2800" b="1" dirty="0">
                <a:solidFill>
                  <a:srgbClr val="C00000"/>
                </a:solidFill>
              </a:rPr>
              <a:t>ثاني</a:t>
            </a:r>
            <a:r>
              <a:rPr lang="ar-JO" sz="2800" b="1" dirty="0">
                <a:solidFill>
                  <a:srgbClr val="C00000"/>
                </a:solidFill>
              </a:rPr>
              <a:t>ة </a:t>
            </a:r>
            <a:r>
              <a:rPr lang="ar-JO" sz="2800" dirty="0">
                <a:solidFill>
                  <a:schemeClr val="tx1"/>
                </a:solidFill>
              </a:rPr>
              <a:t>هي من المجموعات التي قمنا بالفعل بالتعامل معها إلا وهي الخط:</a:t>
            </a:r>
            <a:endParaRPr lang="en-US" sz="2800" dirty="0">
              <a:solidFill>
                <a:schemeClr val="tx1"/>
              </a:solidFill>
            </a:endParaRPr>
          </a:p>
          <a:p>
            <a:pPr algn="r">
              <a:lnSpc>
                <a:spcPct val="80000"/>
              </a:lnSpc>
              <a:buFont typeface="Arial" pitchFamily="34" charset="0"/>
              <a:buChar char="•"/>
            </a:pPr>
            <a:endParaRPr lang="ar-SA" sz="2800" dirty="0">
              <a:solidFill>
                <a:schemeClr val="tx1"/>
              </a:solidFill>
            </a:endParaRPr>
          </a:p>
        </p:txBody>
      </p:sp>
      <p:pic>
        <p:nvPicPr>
          <p:cNvPr id="4" name="صورة 23"/>
          <p:cNvPicPr/>
          <p:nvPr/>
        </p:nvPicPr>
        <p:blipFill>
          <a:blip r:embed="rId2" cstate="print"/>
          <a:srcRect/>
          <a:stretch>
            <a:fillRect/>
          </a:stretch>
        </p:blipFill>
        <p:spPr bwMode="auto">
          <a:xfrm>
            <a:off x="2477262" y="4131564"/>
            <a:ext cx="4189476" cy="1405128"/>
          </a:xfrm>
          <a:prstGeom prst="rect">
            <a:avLst/>
          </a:prstGeom>
          <a:noFill/>
          <a:ln w="9525">
            <a:noFill/>
            <a:miter lim="800000"/>
            <a:headEnd/>
            <a:tailEnd/>
          </a:ln>
        </p:spPr>
      </p:pic>
      <p:sp>
        <p:nvSpPr>
          <p:cNvPr id="5" name="مستطيل 4">
            <a:extLst>
              <a:ext uri="{FF2B5EF4-FFF2-40B4-BE49-F238E27FC236}">
                <a16:creationId xmlns:a16="http://schemas.microsoft.com/office/drawing/2014/main" id="{226CD164-10CB-4AE6-9BC7-CDD0278271C3}"/>
              </a:ext>
            </a:extLst>
          </p:cNvPr>
          <p:cNvSpPr/>
          <p:nvPr/>
        </p:nvSpPr>
        <p:spPr>
          <a:xfrm>
            <a:off x="6805974" y="3602736"/>
            <a:ext cx="1463040" cy="301752"/>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dirty="0"/>
              <a:t>نوع الخط</a:t>
            </a:r>
            <a:endParaRPr lang="ar-AE" dirty="0"/>
          </a:p>
        </p:txBody>
      </p:sp>
      <p:sp>
        <p:nvSpPr>
          <p:cNvPr id="6" name="مستطيل 5">
            <a:extLst>
              <a:ext uri="{FF2B5EF4-FFF2-40B4-BE49-F238E27FC236}">
                <a16:creationId xmlns:a16="http://schemas.microsoft.com/office/drawing/2014/main" id="{D2CAE684-E90B-458D-894C-2CA566A8D5BF}"/>
              </a:ext>
            </a:extLst>
          </p:cNvPr>
          <p:cNvSpPr/>
          <p:nvPr/>
        </p:nvSpPr>
        <p:spPr>
          <a:xfrm>
            <a:off x="4681098" y="3263299"/>
            <a:ext cx="1463040" cy="301752"/>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dirty="0"/>
              <a:t>حجم الخط</a:t>
            </a:r>
            <a:endParaRPr lang="ar-AE" dirty="0"/>
          </a:p>
        </p:txBody>
      </p:sp>
      <p:sp>
        <p:nvSpPr>
          <p:cNvPr id="7" name="مستطيل 6">
            <a:extLst>
              <a:ext uri="{FF2B5EF4-FFF2-40B4-BE49-F238E27FC236}">
                <a16:creationId xmlns:a16="http://schemas.microsoft.com/office/drawing/2014/main" id="{5F0A808A-7E88-47F7-B8E1-32ABA6A37774}"/>
              </a:ext>
            </a:extLst>
          </p:cNvPr>
          <p:cNvSpPr/>
          <p:nvPr/>
        </p:nvSpPr>
        <p:spPr>
          <a:xfrm>
            <a:off x="2768820" y="3300290"/>
            <a:ext cx="1463040" cy="301752"/>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rtl="0"/>
            <a:r>
              <a:rPr lang="ar-AE" sz="1200" b="1" dirty="0">
                <a:solidFill>
                  <a:srgbClr val="FFFFFF"/>
                </a:solidFill>
                <a:latin typeface="Segoe UI" panose="020B0502040204020203" pitchFamily="34" charset="0"/>
                <a:cs typeface="+mj-cs"/>
              </a:rPr>
              <a:t>تكبير حجم الخط وتصغيره</a:t>
            </a:r>
          </a:p>
        </p:txBody>
      </p:sp>
      <p:sp>
        <p:nvSpPr>
          <p:cNvPr id="8" name="مستطيل 7">
            <a:extLst>
              <a:ext uri="{FF2B5EF4-FFF2-40B4-BE49-F238E27FC236}">
                <a16:creationId xmlns:a16="http://schemas.microsoft.com/office/drawing/2014/main" id="{E646A7FA-A895-41F8-B028-27C40BCD7F50}"/>
              </a:ext>
            </a:extLst>
          </p:cNvPr>
          <p:cNvSpPr/>
          <p:nvPr/>
        </p:nvSpPr>
        <p:spPr>
          <a:xfrm>
            <a:off x="609600" y="3439804"/>
            <a:ext cx="1709982" cy="301752"/>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dirty="0"/>
              <a:t>تغيير حالة الأحرف</a:t>
            </a:r>
            <a:endParaRPr lang="ar-AE" dirty="0"/>
          </a:p>
        </p:txBody>
      </p:sp>
      <p:sp>
        <p:nvSpPr>
          <p:cNvPr id="9" name="مستطيل 8">
            <a:extLst>
              <a:ext uri="{FF2B5EF4-FFF2-40B4-BE49-F238E27FC236}">
                <a16:creationId xmlns:a16="http://schemas.microsoft.com/office/drawing/2014/main" id="{70F841D7-9CC4-48D1-8000-70E5F64AF701}"/>
              </a:ext>
            </a:extLst>
          </p:cNvPr>
          <p:cNvSpPr/>
          <p:nvPr/>
        </p:nvSpPr>
        <p:spPr>
          <a:xfrm>
            <a:off x="496614" y="4243646"/>
            <a:ext cx="1576026" cy="502090"/>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dirty="0"/>
              <a:t>مسح كافة التنسيقات</a:t>
            </a:r>
            <a:endParaRPr lang="ar-AE" dirty="0"/>
          </a:p>
        </p:txBody>
      </p:sp>
      <p:sp>
        <p:nvSpPr>
          <p:cNvPr id="10" name="مستطيل 9">
            <a:extLst>
              <a:ext uri="{FF2B5EF4-FFF2-40B4-BE49-F238E27FC236}">
                <a16:creationId xmlns:a16="http://schemas.microsoft.com/office/drawing/2014/main" id="{E3870759-964E-44B7-9354-B9283B7ABB21}"/>
              </a:ext>
            </a:extLst>
          </p:cNvPr>
          <p:cNvSpPr/>
          <p:nvPr/>
        </p:nvSpPr>
        <p:spPr>
          <a:xfrm>
            <a:off x="609600" y="5047488"/>
            <a:ext cx="1463040" cy="301752"/>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dirty="0"/>
              <a:t>لون الخط</a:t>
            </a:r>
            <a:endParaRPr lang="ar-AE" dirty="0"/>
          </a:p>
        </p:txBody>
      </p:sp>
      <p:sp>
        <p:nvSpPr>
          <p:cNvPr id="11" name="مستطيل 10">
            <a:extLst>
              <a:ext uri="{FF2B5EF4-FFF2-40B4-BE49-F238E27FC236}">
                <a16:creationId xmlns:a16="http://schemas.microsoft.com/office/drawing/2014/main" id="{47CB8771-8CE7-4E7F-8100-C6BD7FE37A28}"/>
              </a:ext>
            </a:extLst>
          </p:cNvPr>
          <p:cNvSpPr/>
          <p:nvPr/>
        </p:nvSpPr>
        <p:spPr>
          <a:xfrm>
            <a:off x="1091184" y="5952329"/>
            <a:ext cx="1463040" cy="301752"/>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dirty="0"/>
              <a:t>لون تمييز النص</a:t>
            </a:r>
            <a:endParaRPr lang="ar-AE" dirty="0"/>
          </a:p>
        </p:txBody>
      </p:sp>
      <p:sp>
        <p:nvSpPr>
          <p:cNvPr id="12" name="مستطيل 11">
            <a:extLst>
              <a:ext uri="{FF2B5EF4-FFF2-40B4-BE49-F238E27FC236}">
                <a16:creationId xmlns:a16="http://schemas.microsoft.com/office/drawing/2014/main" id="{521CDBC5-B8BE-434A-B275-BD4D5105D6C6}"/>
              </a:ext>
            </a:extLst>
          </p:cNvPr>
          <p:cNvSpPr/>
          <p:nvPr/>
        </p:nvSpPr>
        <p:spPr>
          <a:xfrm>
            <a:off x="2819610" y="6066214"/>
            <a:ext cx="1463040" cy="301752"/>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dirty="0"/>
              <a:t>تأثيرات النص</a:t>
            </a:r>
            <a:endParaRPr lang="ar-AE" dirty="0"/>
          </a:p>
        </p:txBody>
      </p:sp>
      <p:sp>
        <p:nvSpPr>
          <p:cNvPr id="13" name="مستطيل 12">
            <a:extLst>
              <a:ext uri="{FF2B5EF4-FFF2-40B4-BE49-F238E27FC236}">
                <a16:creationId xmlns:a16="http://schemas.microsoft.com/office/drawing/2014/main" id="{AB8A4929-6841-4C94-9275-EA501E1FD473}"/>
              </a:ext>
            </a:extLst>
          </p:cNvPr>
          <p:cNvSpPr/>
          <p:nvPr/>
        </p:nvSpPr>
        <p:spPr>
          <a:xfrm>
            <a:off x="6974460" y="6188134"/>
            <a:ext cx="1463040" cy="301752"/>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dirty="0"/>
              <a:t>يتوسطه خط</a:t>
            </a:r>
            <a:endParaRPr lang="ar-AE" dirty="0"/>
          </a:p>
        </p:txBody>
      </p:sp>
      <p:sp>
        <p:nvSpPr>
          <p:cNvPr id="14" name="مستطيل 13">
            <a:extLst>
              <a:ext uri="{FF2B5EF4-FFF2-40B4-BE49-F238E27FC236}">
                <a16:creationId xmlns:a16="http://schemas.microsoft.com/office/drawing/2014/main" id="{34C44FCB-1D1D-44E1-BD6F-4C45AB259CD5}"/>
              </a:ext>
            </a:extLst>
          </p:cNvPr>
          <p:cNvSpPr/>
          <p:nvPr/>
        </p:nvSpPr>
        <p:spPr>
          <a:xfrm>
            <a:off x="4668648" y="6010656"/>
            <a:ext cx="1745742" cy="656708"/>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dirty="0"/>
              <a:t>الأحرف المنخفضة والمرتفعة</a:t>
            </a:r>
            <a:endParaRPr lang="ar-AE" dirty="0"/>
          </a:p>
        </p:txBody>
      </p:sp>
      <p:sp>
        <p:nvSpPr>
          <p:cNvPr id="15" name="مستطيل 14">
            <a:extLst>
              <a:ext uri="{FF2B5EF4-FFF2-40B4-BE49-F238E27FC236}">
                <a16:creationId xmlns:a16="http://schemas.microsoft.com/office/drawing/2014/main" id="{B1F142DC-244C-4327-80C8-D1BB7231A7CE}"/>
              </a:ext>
            </a:extLst>
          </p:cNvPr>
          <p:cNvSpPr/>
          <p:nvPr/>
        </p:nvSpPr>
        <p:spPr>
          <a:xfrm>
            <a:off x="6958794" y="4919472"/>
            <a:ext cx="1707036" cy="612648"/>
          </a:xfrm>
          <a:prstGeom prst="rect">
            <a:avLst/>
          </a:prstGeom>
        </p:spPr>
        <p:style>
          <a:lnRef idx="3">
            <a:schemeClr val="lt1"/>
          </a:lnRef>
          <a:fillRef idx="1">
            <a:schemeClr val="dk1"/>
          </a:fillRef>
          <a:effectRef idx="1">
            <a:schemeClr val="dk1"/>
          </a:effectRef>
          <a:fontRef idx="minor">
            <a:schemeClr val="lt1"/>
          </a:fontRef>
        </p:style>
        <p:txBody>
          <a:bodyPr rtlCol="1" anchor="ctr"/>
          <a:lstStyle/>
          <a:p>
            <a:pPr algn="ctr"/>
            <a:r>
              <a:rPr lang="ar-SA" dirty="0"/>
              <a:t>نمط الخط: غامق، ومائل، وتسطير</a:t>
            </a:r>
            <a:endParaRPr lang="ar-AE" dirty="0"/>
          </a:p>
        </p:txBody>
      </p:sp>
      <p:cxnSp>
        <p:nvCxnSpPr>
          <p:cNvPr id="17" name="رابط كسهم مستقيم 16">
            <a:extLst>
              <a:ext uri="{FF2B5EF4-FFF2-40B4-BE49-F238E27FC236}">
                <a16:creationId xmlns:a16="http://schemas.microsoft.com/office/drawing/2014/main" id="{862064D4-A4DB-4CAA-BF51-74330B5E0817}"/>
              </a:ext>
            </a:extLst>
          </p:cNvPr>
          <p:cNvCxnSpPr>
            <a:cxnSpLocks/>
            <a:stCxn id="5" idx="1"/>
          </p:cNvCxnSpPr>
          <p:nvPr/>
        </p:nvCxnSpPr>
        <p:spPr>
          <a:xfrm flipH="1">
            <a:off x="6159588" y="3753612"/>
            <a:ext cx="646386" cy="490034"/>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رابط كسهم مستقيم 18">
            <a:extLst>
              <a:ext uri="{FF2B5EF4-FFF2-40B4-BE49-F238E27FC236}">
                <a16:creationId xmlns:a16="http://schemas.microsoft.com/office/drawing/2014/main" id="{9C97675A-B40D-4A9E-BFF5-C4C8FB9284EA}"/>
              </a:ext>
            </a:extLst>
          </p:cNvPr>
          <p:cNvCxnSpPr>
            <a:cxnSpLocks/>
            <a:stCxn id="6" idx="2"/>
          </p:cNvCxnSpPr>
          <p:nvPr/>
        </p:nvCxnSpPr>
        <p:spPr>
          <a:xfrm flipH="1">
            <a:off x="4885380" y="3565053"/>
            <a:ext cx="527238" cy="76006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رابط كسهم مستقيم 21">
            <a:extLst>
              <a:ext uri="{FF2B5EF4-FFF2-40B4-BE49-F238E27FC236}">
                <a16:creationId xmlns:a16="http://schemas.microsoft.com/office/drawing/2014/main" id="{D39B7307-9CCF-44EC-9824-48DCBBA22A3F}"/>
              </a:ext>
            </a:extLst>
          </p:cNvPr>
          <p:cNvCxnSpPr>
            <a:cxnSpLocks/>
            <a:stCxn id="7" idx="2"/>
          </p:cNvCxnSpPr>
          <p:nvPr/>
        </p:nvCxnSpPr>
        <p:spPr>
          <a:xfrm>
            <a:off x="3500340" y="3602042"/>
            <a:ext cx="634344" cy="72307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رابط كسهم مستقيم 25">
            <a:extLst>
              <a:ext uri="{FF2B5EF4-FFF2-40B4-BE49-F238E27FC236}">
                <a16:creationId xmlns:a16="http://schemas.microsoft.com/office/drawing/2014/main" id="{B7D262A5-6691-4F48-A8DB-E11C89DD3979}"/>
              </a:ext>
            </a:extLst>
          </p:cNvPr>
          <p:cNvCxnSpPr>
            <a:cxnSpLocks/>
          </p:cNvCxnSpPr>
          <p:nvPr/>
        </p:nvCxnSpPr>
        <p:spPr>
          <a:xfrm>
            <a:off x="2008853" y="3771621"/>
            <a:ext cx="1413489" cy="53644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رابط كسهم مستقيم 27">
            <a:extLst>
              <a:ext uri="{FF2B5EF4-FFF2-40B4-BE49-F238E27FC236}">
                <a16:creationId xmlns:a16="http://schemas.microsoft.com/office/drawing/2014/main" id="{331055EA-13CF-4F9A-A806-1066F4A53498}"/>
              </a:ext>
            </a:extLst>
          </p:cNvPr>
          <p:cNvCxnSpPr>
            <a:cxnSpLocks/>
            <a:stCxn id="9" idx="3"/>
          </p:cNvCxnSpPr>
          <p:nvPr/>
        </p:nvCxnSpPr>
        <p:spPr>
          <a:xfrm>
            <a:off x="2072642" y="4494693"/>
            <a:ext cx="642955" cy="232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رابط كسهم مستقيم 30">
            <a:extLst>
              <a:ext uri="{FF2B5EF4-FFF2-40B4-BE49-F238E27FC236}">
                <a16:creationId xmlns:a16="http://schemas.microsoft.com/office/drawing/2014/main" id="{ADC213A1-6A52-49DF-86AB-6F76E42795D4}"/>
              </a:ext>
            </a:extLst>
          </p:cNvPr>
          <p:cNvCxnSpPr>
            <a:cxnSpLocks/>
            <a:stCxn id="10" idx="3"/>
          </p:cNvCxnSpPr>
          <p:nvPr/>
        </p:nvCxnSpPr>
        <p:spPr>
          <a:xfrm flipV="1">
            <a:off x="2072640" y="5008349"/>
            <a:ext cx="746970" cy="19001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رابط كسهم مستقيم 33">
            <a:extLst>
              <a:ext uri="{FF2B5EF4-FFF2-40B4-BE49-F238E27FC236}">
                <a16:creationId xmlns:a16="http://schemas.microsoft.com/office/drawing/2014/main" id="{0C84E039-B095-47E4-8074-D10D07442E6E}"/>
              </a:ext>
            </a:extLst>
          </p:cNvPr>
          <p:cNvCxnSpPr>
            <a:cxnSpLocks/>
            <a:stCxn id="11" idx="3"/>
          </p:cNvCxnSpPr>
          <p:nvPr/>
        </p:nvCxnSpPr>
        <p:spPr>
          <a:xfrm flipV="1">
            <a:off x="2554224" y="5103355"/>
            <a:ext cx="868116" cy="99985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رابط كسهم مستقيم 36">
            <a:extLst>
              <a:ext uri="{FF2B5EF4-FFF2-40B4-BE49-F238E27FC236}">
                <a16:creationId xmlns:a16="http://schemas.microsoft.com/office/drawing/2014/main" id="{5AA59A1C-B1F3-40F6-A95B-E2555B20F8FA}"/>
              </a:ext>
            </a:extLst>
          </p:cNvPr>
          <p:cNvCxnSpPr>
            <a:cxnSpLocks/>
            <a:stCxn id="12" idx="0"/>
          </p:cNvCxnSpPr>
          <p:nvPr/>
        </p:nvCxnSpPr>
        <p:spPr>
          <a:xfrm flipV="1">
            <a:off x="3551132" y="5156386"/>
            <a:ext cx="382275" cy="90982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رابط كسهم مستقيم 39">
            <a:extLst>
              <a:ext uri="{FF2B5EF4-FFF2-40B4-BE49-F238E27FC236}">
                <a16:creationId xmlns:a16="http://schemas.microsoft.com/office/drawing/2014/main" id="{060E4269-C08B-40CC-B039-463C5665AFB0}"/>
              </a:ext>
            </a:extLst>
          </p:cNvPr>
          <p:cNvCxnSpPr>
            <a:cxnSpLocks/>
            <a:stCxn id="14" idx="0"/>
          </p:cNvCxnSpPr>
          <p:nvPr/>
        </p:nvCxnSpPr>
        <p:spPr>
          <a:xfrm flipH="1" flipV="1">
            <a:off x="4620436" y="5047488"/>
            <a:ext cx="921085" cy="96316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رابط كسهم مستقيم 43">
            <a:extLst>
              <a:ext uri="{FF2B5EF4-FFF2-40B4-BE49-F238E27FC236}">
                <a16:creationId xmlns:a16="http://schemas.microsoft.com/office/drawing/2014/main" id="{2C32DE48-04B9-4BBB-835D-7B06AEE151EE}"/>
              </a:ext>
            </a:extLst>
          </p:cNvPr>
          <p:cNvCxnSpPr>
            <a:cxnSpLocks/>
            <a:stCxn id="13" idx="1"/>
          </p:cNvCxnSpPr>
          <p:nvPr/>
        </p:nvCxnSpPr>
        <p:spPr>
          <a:xfrm flipH="1" flipV="1">
            <a:off x="5223164" y="5103357"/>
            <a:ext cx="1751296" cy="123565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رابط كسهم مستقيم 47">
            <a:extLst>
              <a:ext uri="{FF2B5EF4-FFF2-40B4-BE49-F238E27FC236}">
                <a16:creationId xmlns:a16="http://schemas.microsoft.com/office/drawing/2014/main" id="{5A415075-42D4-463A-A9C4-FA8ECF0131D3}"/>
              </a:ext>
            </a:extLst>
          </p:cNvPr>
          <p:cNvCxnSpPr>
            <a:cxnSpLocks/>
            <a:stCxn id="15" idx="1"/>
          </p:cNvCxnSpPr>
          <p:nvPr/>
        </p:nvCxnSpPr>
        <p:spPr>
          <a:xfrm flipH="1" flipV="1">
            <a:off x="6028984" y="5103357"/>
            <a:ext cx="929810" cy="12244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7057716"/>
      </p:ext>
    </p:extLst>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5637" y="290947"/>
            <a:ext cx="7772400" cy="761999"/>
          </a:xfrm>
        </p:spPr>
        <p:txBody>
          <a:bodyPr>
            <a:normAutofit fontScale="90000"/>
          </a:bodyPr>
          <a:lstStyle/>
          <a:p>
            <a:pPr algn="ctr"/>
            <a:br>
              <a:rPr lang="ar-SA" b="1" dirty="0"/>
            </a:br>
            <a:r>
              <a:rPr lang="en-US" sz="3100" dirty="0"/>
              <a:t> </a:t>
            </a:r>
            <a:r>
              <a:rPr lang="ar-JO" sz="3100" dirty="0"/>
              <a:t>الخطوط في </a:t>
            </a:r>
            <a:r>
              <a:rPr lang="ar-JO" sz="3100" dirty="0" err="1"/>
              <a:t>تبويبة</a:t>
            </a:r>
            <a:r>
              <a:rPr lang="ar-JO" sz="3100" dirty="0"/>
              <a:t> الشريط الرئيسي</a:t>
            </a:r>
            <a:endParaRPr lang="ar-SA" sz="3100" dirty="0"/>
          </a:p>
        </p:txBody>
      </p:sp>
      <p:sp>
        <p:nvSpPr>
          <p:cNvPr id="3" name="Subtitle 2"/>
          <p:cNvSpPr>
            <a:spLocks noGrp="1"/>
          </p:cNvSpPr>
          <p:nvPr>
            <p:ph type="subTitle" idx="1"/>
          </p:nvPr>
        </p:nvSpPr>
        <p:spPr>
          <a:xfrm>
            <a:off x="685800" y="1581358"/>
            <a:ext cx="7772400" cy="2780330"/>
          </a:xfrm>
        </p:spPr>
        <p:txBody>
          <a:bodyPr>
            <a:normAutofit/>
          </a:bodyPr>
          <a:lstStyle/>
          <a:p>
            <a:r>
              <a:rPr lang="ar-JO" dirty="0"/>
              <a:t>الخط عبارة عن مجموعة كاملة من الأحرف (مع حروف طباعة وأنماط) تستخدم لإنشاء نص في المستند.</a:t>
            </a:r>
            <a:endParaRPr lang="ar-SA" dirty="0"/>
          </a:p>
          <a:p>
            <a:r>
              <a:rPr lang="ar-JO" dirty="0"/>
              <a:t> بعض أنواع الخطوط تكون جميع أحرفها كبيرة (اللغة الإنجليزية) وبعض الأنواع الأخرى تكون مكونة من الرموز.</a:t>
            </a:r>
            <a:endParaRPr lang="ar-SA" dirty="0"/>
          </a:p>
          <a:p>
            <a:r>
              <a:rPr lang="ar-JO" dirty="0"/>
              <a:t> ويمكن تخصيص الخطوط كما تريد، فيمكنك تغيير حجمها ونوعها ولونها والتباعد فيها والتأثيرات. </a:t>
            </a:r>
            <a:endParaRPr lang="en-US" dirty="0"/>
          </a:p>
          <a:p>
            <a:endParaRPr lang="ar-SA" dirty="0"/>
          </a:p>
        </p:txBody>
      </p:sp>
    </p:spTree>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5127"/>
            <a:ext cx="7772400" cy="533400"/>
          </a:xfrm>
        </p:spPr>
        <p:txBody>
          <a:bodyPr>
            <a:normAutofit/>
          </a:bodyPr>
          <a:lstStyle/>
          <a:p>
            <a:r>
              <a:rPr lang="ar-JO" sz="2800" dirty="0"/>
              <a:t>اختيار واجهة الخط </a:t>
            </a:r>
            <a:endParaRPr lang="ar-SA" sz="2800" dirty="0"/>
          </a:p>
        </p:txBody>
      </p:sp>
      <p:sp>
        <p:nvSpPr>
          <p:cNvPr id="3" name="Subtitle 2"/>
          <p:cNvSpPr>
            <a:spLocks noGrp="1"/>
          </p:cNvSpPr>
          <p:nvPr>
            <p:ph type="subTitle" idx="1"/>
          </p:nvPr>
        </p:nvSpPr>
        <p:spPr>
          <a:xfrm>
            <a:off x="491837" y="1801368"/>
            <a:ext cx="7772400" cy="3501044"/>
          </a:xfrm>
        </p:spPr>
        <p:txBody>
          <a:bodyPr>
            <a:normAutofit/>
          </a:bodyPr>
          <a:lstStyle/>
          <a:p>
            <a:pPr algn="just"/>
            <a:r>
              <a:rPr lang="ar-JO" dirty="0"/>
              <a:t>لاختيار نوع الخط، قم أولا بتحديد الخط ثم قم بالكتابة أو قم بتحديد النص الذي قمت بكتابته ثم طبق الخط عليه.</a:t>
            </a:r>
            <a:endParaRPr lang="ar-SA" dirty="0"/>
          </a:p>
          <a:p>
            <a:pPr algn="just"/>
            <a:r>
              <a:rPr lang="ar-JO" dirty="0"/>
              <a:t> لاختيار خط ما، أُنقر على القائمة المنسدلة للخط وقم بتحديد الخط الذي تريده. أثناء تمريرك على الخطوط، سترى معاينة للخطوط على النص قبل تطبيقها </a:t>
            </a:r>
            <a:endParaRPr lang="en-US" dirty="0"/>
          </a:p>
          <a:p>
            <a:pPr algn="just"/>
            <a:endParaRPr lang="ar-SA" dirty="0"/>
          </a:p>
        </p:txBody>
      </p:sp>
      <p:pic>
        <p:nvPicPr>
          <p:cNvPr id="4" name="Picture 5">
            <a:extLst>
              <a:ext uri="{FF2B5EF4-FFF2-40B4-BE49-F238E27FC236}">
                <a16:creationId xmlns:a16="http://schemas.microsoft.com/office/drawing/2014/main" id="{52ADCE0C-C834-46BB-8649-F8A86261C25A}"/>
              </a:ext>
            </a:extLst>
          </p:cNvPr>
          <p:cNvPicPr>
            <a:picLocks noChangeAspect="1"/>
          </p:cNvPicPr>
          <p:nvPr/>
        </p:nvPicPr>
        <p:blipFill rotWithShape="1">
          <a:blip r:embed="rId2"/>
          <a:srcRect r="58300" b="84270"/>
          <a:stretch/>
        </p:blipFill>
        <p:spPr>
          <a:xfrm>
            <a:off x="372204" y="4381501"/>
            <a:ext cx="7859269" cy="1293215"/>
          </a:xfrm>
          <a:prstGeom prst="rect">
            <a:avLst/>
          </a:prstGeom>
        </p:spPr>
      </p:pic>
      <p:sp>
        <p:nvSpPr>
          <p:cNvPr id="5" name="شكل بيضاوي 4">
            <a:extLst>
              <a:ext uri="{FF2B5EF4-FFF2-40B4-BE49-F238E27FC236}">
                <a16:creationId xmlns:a16="http://schemas.microsoft.com/office/drawing/2014/main" id="{FD838110-6763-4661-AE7A-ACE59EF38CF7}"/>
              </a:ext>
            </a:extLst>
          </p:cNvPr>
          <p:cNvSpPr/>
          <p:nvPr/>
        </p:nvSpPr>
        <p:spPr>
          <a:xfrm>
            <a:off x="6693408" y="4927522"/>
            <a:ext cx="694944" cy="26627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8912" y="523875"/>
            <a:ext cx="7772400" cy="762000"/>
          </a:xfrm>
        </p:spPr>
        <p:txBody>
          <a:bodyPr>
            <a:normAutofit/>
          </a:bodyPr>
          <a:lstStyle/>
          <a:p>
            <a:r>
              <a:rPr lang="ar-JO" sz="2800" dirty="0"/>
              <a:t>استخدام التنسيق الأساسي</a:t>
            </a:r>
            <a:endParaRPr lang="ar-SA" sz="2800" dirty="0"/>
          </a:p>
        </p:txBody>
      </p:sp>
      <p:sp>
        <p:nvSpPr>
          <p:cNvPr id="3" name="Subtitle 2"/>
          <p:cNvSpPr>
            <a:spLocks noGrp="1"/>
          </p:cNvSpPr>
          <p:nvPr>
            <p:ph type="subTitle" idx="1"/>
          </p:nvPr>
        </p:nvSpPr>
        <p:spPr>
          <a:xfrm>
            <a:off x="685800" y="1905000"/>
            <a:ext cx="7772400" cy="49530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90000"/>
              </a:lnSpc>
              <a:buFont typeface="Arial" pitchFamily="34" charset="0"/>
              <a:buChar char="•"/>
            </a:pPr>
            <a:r>
              <a:rPr lang="ar-JO" sz="2700" dirty="0">
                <a:solidFill>
                  <a:schemeClr val="tx1"/>
                </a:solidFill>
              </a:rPr>
              <a:t>سيكون الجزء التالي من العمل مع النص هو تطبيق التنسيق. والتنسيقات الأساسية هي:</a:t>
            </a:r>
            <a:endParaRPr lang="ar-SA" sz="2700" dirty="0">
              <a:solidFill>
                <a:schemeClr val="tx1"/>
              </a:solidFill>
            </a:endParaRPr>
          </a:p>
        </p:txBody>
      </p:sp>
      <p:pic>
        <p:nvPicPr>
          <p:cNvPr id="4" name="صورة 116"/>
          <p:cNvPicPr/>
          <p:nvPr/>
        </p:nvPicPr>
        <p:blipFill>
          <a:blip r:embed="rId2" cstate="print"/>
          <a:srcRect/>
          <a:stretch>
            <a:fillRect/>
          </a:stretch>
        </p:blipFill>
        <p:spPr bwMode="auto">
          <a:xfrm>
            <a:off x="2368296" y="2926080"/>
            <a:ext cx="3913632" cy="1690878"/>
          </a:xfrm>
          <a:prstGeom prst="rect">
            <a:avLst/>
          </a:prstGeom>
          <a:noFill/>
          <a:ln w="9525">
            <a:noFill/>
            <a:miter lim="800000"/>
            <a:headEnd/>
            <a:tailEnd/>
          </a:ln>
        </p:spPr>
      </p:pic>
      <p:pic>
        <p:nvPicPr>
          <p:cNvPr id="6" name="صورة 5">
            <a:extLst>
              <a:ext uri="{FF2B5EF4-FFF2-40B4-BE49-F238E27FC236}">
                <a16:creationId xmlns:a16="http://schemas.microsoft.com/office/drawing/2014/main" id="{091FC60C-0B49-4AF9-B984-BD511E8F4143}"/>
              </a:ext>
            </a:extLst>
          </p:cNvPr>
          <p:cNvPicPr>
            <a:picLocks noChangeAspect="1"/>
          </p:cNvPicPr>
          <p:nvPr/>
        </p:nvPicPr>
        <p:blipFill>
          <a:blip r:embed="rId3"/>
          <a:stretch>
            <a:fillRect/>
          </a:stretch>
        </p:blipFill>
        <p:spPr>
          <a:xfrm>
            <a:off x="2145592" y="4913453"/>
            <a:ext cx="4610743" cy="1648055"/>
          </a:xfrm>
          <a:prstGeom prst="rect">
            <a:avLst/>
          </a:prstGeom>
        </p:spPr>
      </p:pic>
      <p:sp>
        <p:nvSpPr>
          <p:cNvPr id="7" name="شكل بيضاوي 6">
            <a:extLst>
              <a:ext uri="{FF2B5EF4-FFF2-40B4-BE49-F238E27FC236}">
                <a16:creationId xmlns:a16="http://schemas.microsoft.com/office/drawing/2014/main" id="{E8BCC733-5DB9-4933-A1A5-2D1672D43CE6}"/>
              </a:ext>
            </a:extLst>
          </p:cNvPr>
          <p:cNvSpPr/>
          <p:nvPr/>
        </p:nvSpPr>
        <p:spPr>
          <a:xfrm>
            <a:off x="6409944" y="2918879"/>
            <a:ext cx="493776" cy="438912"/>
          </a:xfrm>
          <a:prstGeom prst="ellipse">
            <a:avLst/>
          </a:prstGeom>
          <a:solidFill>
            <a:srgbClr val="0D8840"/>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dirty="0"/>
              <a:t>أ</a:t>
            </a:r>
            <a:endParaRPr lang="ar-AE" dirty="0"/>
          </a:p>
        </p:txBody>
      </p:sp>
      <p:sp>
        <p:nvSpPr>
          <p:cNvPr id="8" name="شكل بيضاوي 7">
            <a:extLst>
              <a:ext uri="{FF2B5EF4-FFF2-40B4-BE49-F238E27FC236}">
                <a16:creationId xmlns:a16="http://schemas.microsoft.com/office/drawing/2014/main" id="{FBF9E035-3EA4-4981-AFC0-33E37BC75CFB}"/>
              </a:ext>
            </a:extLst>
          </p:cNvPr>
          <p:cNvSpPr/>
          <p:nvPr/>
        </p:nvSpPr>
        <p:spPr>
          <a:xfrm>
            <a:off x="6409944" y="3554350"/>
            <a:ext cx="493776" cy="438912"/>
          </a:xfrm>
          <a:prstGeom prst="ellipse">
            <a:avLst/>
          </a:prstGeom>
          <a:solidFill>
            <a:srgbClr val="0D8840"/>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dirty="0"/>
              <a:t>ب</a:t>
            </a:r>
            <a:endParaRPr lang="ar-AE" dirty="0"/>
          </a:p>
        </p:txBody>
      </p:sp>
      <p:sp>
        <p:nvSpPr>
          <p:cNvPr id="9" name="شكل بيضاوي 8">
            <a:extLst>
              <a:ext uri="{FF2B5EF4-FFF2-40B4-BE49-F238E27FC236}">
                <a16:creationId xmlns:a16="http://schemas.microsoft.com/office/drawing/2014/main" id="{B3A55049-BB82-4A4E-90C9-8E07BD0DEA54}"/>
              </a:ext>
            </a:extLst>
          </p:cNvPr>
          <p:cNvSpPr/>
          <p:nvPr/>
        </p:nvSpPr>
        <p:spPr>
          <a:xfrm>
            <a:off x="6409944" y="4106837"/>
            <a:ext cx="493776" cy="438912"/>
          </a:xfrm>
          <a:prstGeom prst="ellipse">
            <a:avLst/>
          </a:prstGeom>
          <a:solidFill>
            <a:srgbClr val="0D8840"/>
          </a:solid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ctr"/>
            <a:r>
              <a:rPr lang="ar-SA" dirty="0"/>
              <a:t>ج</a:t>
            </a:r>
            <a:endParaRPr lang="ar-AE" dirty="0"/>
          </a:p>
        </p:txBody>
      </p:sp>
    </p:spTree>
    <p:extLst>
      <p:ext uri="{BB962C8B-B14F-4D97-AF65-F5344CB8AC3E}">
        <p14:creationId xmlns:p14="http://schemas.microsoft.com/office/powerpoint/2010/main" val="3659643818"/>
      </p:ext>
    </p:extLst>
  </p:cSld>
  <p:clrMapOvr>
    <a:masterClrMapping/>
  </p:clrMapOvr>
  <p:transition spd="slow">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462304"/>
            <a:ext cx="7772400" cy="708025"/>
          </a:xfrm>
        </p:spPr>
        <p:txBody>
          <a:bodyPr>
            <a:normAutofit/>
          </a:bodyPr>
          <a:lstStyle/>
          <a:p>
            <a:r>
              <a:rPr lang="ar-JO" sz="2800" dirty="0"/>
              <a:t>تطبيق التسطير المتقدم</a:t>
            </a:r>
            <a:endParaRPr lang="ar-SA" sz="2800" dirty="0"/>
          </a:p>
        </p:txBody>
      </p:sp>
      <p:sp>
        <p:nvSpPr>
          <p:cNvPr id="3" name="Subtitle 2"/>
          <p:cNvSpPr>
            <a:spLocks noGrp="1"/>
          </p:cNvSpPr>
          <p:nvPr>
            <p:ph type="subTitle" idx="1"/>
          </p:nvPr>
        </p:nvSpPr>
        <p:spPr>
          <a:xfrm>
            <a:off x="1219200" y="1898072"/>
            <a:ext cx="7315200" cy="4800600"/>
          </a:xfrm>
        </p:spPr>
        <p:txBody>
          <a:bodyPr>
            <a:normAutofit/>
          </a:bodyPr>
          <a:lstStyle/>
          <a:p>
            <a:r>
              <a:rPr lang="ar-JO" dirty="0"/>
              <a:t>في القسم الأول، تعلمنا كيفية تطبيق التسطير الأساسي. إذا قمت بالنقر على سهم الإسدال بجانب أمر التسطير، فسترى قائمة بأنماط التسطير. </a:t>
            </a:r>
            <a:endParaRPr lang="en-US" dirty="0"/>
          </a:p>
          <a:p>
            <a:endParaRPr lang="ar-SA" dirty="0"/>
          </a:p>
        </p:txBody>
      </p:sp>
      <p:pic>
        <p:nvPicPr>
          <p:cNvPr id="4" name="Picture 3"/>
          <p:cNvPicPr/>
          <p:nvPr/>
        </p:nvPicPr>
        <p:blipFill>
          <a:blip r:embed="rId2" cstate="print"/>
          <a:srcRect/>
          <a:stretch>
            <a:fillRect/>
          </a:stretch>
        </p:blipFill>
        <p:spPr bwMode="auto">
          <a:xfrm>
            <a:off x="2209802" y="3332019"/>
            <a:ext cx="4943475" cy="2284896"/>
          </a:xfrm>
          <a:prstGeom prst="rect">
            <a:avLst/>
          </a:prstGeom>
          <a:noFill/>
        </p:spPr>
      </p:pic>
    </p:spTree>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7982" y="838203"/>
            <a:ext cx="7772400" cy="609601"/>
          </a:xfrm>
        </p:spPr>
        <p:txBody>
          <a:bodyPr>
            <a:normAutofit/>
          </a:bodyPr>
          <a:lstStyle/>
          <a:p>
            <a:r>
              <a:rPr lang="ar-JO" sz="2800" dirty="0"/>
              <a:t>تغيير حجم الخط</a:t>
            </a:r>
            <a:endParaRPr lang="ar-SA" sz="2800" dirty="0"/>
          </a:p>
        </p:txBody>
      </p:sp>
      <p:sp>
        <p:nvSpPr>
          <p:cNvPr id="3" name="Subtitle 2"/>
          <p:cNvSpPr>
            <a:spLocks noGrp="1"/>
          </p:cNvSpPr>
          <p:nvPr>
            <p:ph type="subTitle" idx="1"/>
          </p:nvPr>
        </p:nvSpPr>
        <p:spPr>
          <a:xfrm>
            <a:off x="1133966" y="1946564"/>
            <a:ext cx="7010400" cy="4724400"/>
          </a:xfrm>
        </p:spPr>
        <p:txBody>
          <a:bodyPr>
            <a:normAutofit/>
          </a:bodyPr>
          <a:lstStyle/>
          <a:p>
            <a:pPr algn="just"/>
            <a:r>
              <a:rPr lang="ar-JO" dirty="0"/>
              <a:t>يمكنك تغيير حجم الخط بنفس الطريقة. قم بتحديد الحجم من القائمة أو كتابة الحجم في الصندوق. </a:t>
            </a:r>
            <a:endParaRPr lang="ar-SA" dirty="0"/>
          </a:p>
          <a:p>
            <a:pPr algn="just"/>
            <a:r>
              <a:rPr lang="ar-JO" dirty="0"/>
              <a:t>إذا اخترت استخدام القائمة، في الوقت الذي يكون فيه النص محددا، فسترى معاينة للحجم الذي تريده أثناء مرورك على الخطوط.</a:t>
            </a:r>
            <a:endParaRPr lang="en-US" dirty="0"/>
          </a:p>
          <a:p>
            <a:pPr algn="just"/>
            <a:endParaRPr lang="ar-SA" dirty="0"/>
          </a:p>
        </p:txBody>
      </p:sp>
      <p:pic>
        <p:nvPicPr>
          <p:cNvPr id="4" name="Picture 3"/>
          <p:cNvPicPr/>
          <p:nvPr/>
        </p:nvPicPr>
        <p:blipFill>
          <a:blip r:embed="rId2" cstate="print"/>
          <a:srcRect/>
          <a:stretch>
            <a:fillRect/>
          </a:stretch>
        </p:blipFill>
        <p:spPr bwMode="auto">
          <a:xfrm>
            <a:off x="2590800" y="3968496"/>
            <a:ext cx="4096732" cy="1771650"/>
          </a:xfrm>
          <a:prstGeom prst="rect">
            <a:avLst/>
          </a:prstGeom>
          <a:noFill/>
        </p:spPr>
      </p:pic>
    </p:spTree>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3565" y="609600"/>
            <a:ext cx="7772400" cy="609600"/>
          </a:xfrm>
        </p:spPr>
        <p:txBody>
          <a:bodyPr>
            <a:normAutofit/>
          </a:bodyPr>
          <a:lstStyle/>
          <a:p>
            <a:r>
              <a:rPr lang="ar-JO" sz="2800" dirty="0"/>
              <a:t>تطبيق لون الخط</a:t>
            </a:r>
            <a:endParaRPr lang="ar-SA" sz="2800" dirty="0"/>
          </a:p>
        </p:txBody>
      </p:sp>
      <p:sp>
        <p:nvSpPr>
          <p:cNvPr id="3" name="Subtitle 2"/>
          <p:cNvSpPr>
            <a:spLocks noGrp="1"/>
          </p:cNvSpPr>
          <p:nvPr>
            <p:ph type="subTitle" idx="1"/>
          </p:nvPr>
        </p:nvSpPr>
        <p:spPr>
          <a:xfrm>
            <a:off x="583565" y="1752600"/>
            <a:ext cx="7772400" cy="4876800"/>
          </a:xfrm>
        </p:spPr>
        <p:txBody>
          <a:bodyPr>
            <a:normAutofit/>
          </a:bodyPr>
          <a:lstStyle/>
          <a:p>
            <a:r>
              <a:rPr lang="ar-JO" dirty="0"/>
              <a:t>لتغيير لون الخط، قم بتحديد النص الذي ترغب بتغييره، وبعد ذلك، انتقي اللون من اللائحة. وسترى مرة أخرى معاينة للون الذي سيطبق على النص قبل تغييره. وعندما ترى اللون الذي تريده، قم بالنقر عليه لتطبيقه. </a:t>
            </a:r>
            <a:endParaRPr lang="en-US" dirty="0"/>
          </a:p>
          <a:p>
            <a:endParaRPr lang="ar-SA" dirty="0"/>
          </a:p>
        </p:txBody>
      </p:sp>
      <p:pic>
        <p:nvPicPr>
          <p:cNvPr id="4" name="Picture 3"/>
          <p:cNvPicPr/>
          <p:nvPr/>
        </p:nvPicPr>
        <p:blipFill>
          <a:blip r:embed="rId2" cstate="print"/>
          <a:srcRect/>
          <a:stretch>
            <a:fillRect/>
          </a:stretch>
        </p:blipFill>
        <p:spPr bwMode="auto">
          <a:xfrm>
            <a:off x="2362200" y="3276600"/>
            <a:ext cx="4215130" cy="1828800"/>
          </a:xfrm>
          <a:prstGeom prst="rect">
            <a:avLst/>
          </a:prstGeom>
          <a:noFill/>
        </p:spPr>
      </p:pic>
    </p:spTree>
  </p:cSld>
  <p:clrMapOvr>
    <a:masterClrMapping/>
  </p:clrMapOvr>
  <p:transition spd="slow">
    <p:push di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4964" y="762000"/>
            <a:ext cx="7772400" cy="533400"/>
          </a:xfrm>
        </p:spPr>
        <p:txBody>
          <a:bodyPr>
            <a:normAutofit/>
          </a:bodyPr>
          <a:lstStyle/>
          <a:p>
            <a:r>
              <a:rPr lang="ar-JO" sz="2800" dirty="0"/>
              <a:t>تطبيق لون تمييز النص</a:t>
            </a:r>
            <a:endParaRPr lang="ar-SA" sz="2800" dirty="0"/>
          </a:p>
        </p:txBody>
      </p:sp>
      <p:sp>
        <p:nvSpPr>
          <p:cNvPr id="3" name="Subtitle 2"/>
          <p:cNvSpPr>
            <a:spLocks noGrp="1"/>
          </p:cNvSpPr>
          <p:nvPr>
            <p:ph type="subTitle" idx="1"/>
          </p:nvPr>
        </p:nvSpPr>
        <p:spPr>
          <a:xfrm>
            <a:off x="574964" y="1905000"/>
            <a:ext cx="7772400" cy="4953000"/>
          </a:xfrm>
        </p:spPr>
        <p:txBody>
          <a:bodyPr>
            <a:normAutofit/>
          </a:bodyPr>
          <a:lstStyle/>
          <a:p>
            <a:pPr algn="just"/>
            <a:r>
              <a:rPr lang="ar-JO" dirty="0"/>
              <a:t>إضافة إلى ألوان الخط الرئيسية، يمكنك أيضا تطبيق لون التمييز على النص. </a:t>
            </a:r>
            <a:endParaRPr lang="ar-SA" dirty="0"/>
          </a:p>
          <a:p>
            <a:pPr algn="just"/>
            <a:r>
              <a:rPr lang="ar-JO" dirty="0"/>
              <a:t>قم بتحديد النص الذي ترغب بتمييزه وأُنقر على لون من مجموعة الخط في </a:t>
            </a:r>
            <a:r>
              <a:rPr lang="ar-JO" dirty="0" err="1"/>
              <a:t>تبويبة</a:t>
            </a:r>
            <a:r>
              <a:rPr lang="ar-JO" dirty="0"/>
              <a:t> الشريط الرئيسي. </a:t>
            </a:r>
            <a:endParaRPr lang="en-US" dirty="0"/>
          </a:p>
          <a:p>
            <a:pPr algn="just"/>
            <a:endParaRPr lang="ar-SA" dirty="0"/>
          </a:p>
        </p:txBody>
      </p:sp>
      <p:pic>
        <p:nvPicPr>
          <p:cNvPr id="4" name="Picture 3"/>
          <p:cNvPicPr/>
          <p:nvPr/>
        </p:nvPicPr>
        <p:blipFill>
          <a:blip r:embed="rId2" cstate="print"/>
          <a:srcRect/>
          <a:stretch>
            <a:fillRect/>
          </a:stretch>
        </p:blipFill>
        <p:spPr bwMode="auto">
          <a:xfrm>
            <a:off x="2597728" y="3630295"/>
            <a:ext cx="3335020" cy="1774190"/>
          </a:xfrm>
          <a:prstGeom prst="rect">
            <a:avLst/>
          </a:prstGeom>
          <a:noFill/>
        </p:spPr>
      </p:pic>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5152" y="2"/>
            <a:ext cx="7772400" cy="631825"/>
          </a:xfrm>
        </p:spPr>
        <p:txBody>
          <a:bodyPr>
            <a:normAutofit/>
          </a:bodyPr>
          <a:lstStyle/>
          <a:p>
            <a:r>
              <a:rPr lang="ar-JO" sz="2800" dirty="0"/>
              <a:t>نظرة عامة على واجهة الاستخدام</a:t>
            </a:r>
            <a:endParaRPr lang="ar-SA" sz="2800" dirty="0"/>
          </a:p>
        </p:txBody>
      </p:sp>
      <p:pic>
        <p:nvPicPr>
          <p:cNvPr id="4" name="صورة 3">
            <a:extLst>
              <a:ext uri="{FF2B5EF4-FFF2-40B4-BE49-F238E27FC236}">
                <a16:creationId xmlns:a16="http://schemas.microsoft.com/office/drawing/2014/main" id="{125CF167-22DB-4C0E-B6C4-27279F38FB81}"/>
              </a:ext>
            </a:extLst>
          </p:cNvPr>
          <p:cNvPicPr>
            <a:picLocks noChangeAspect="1"/>
          </p:cNvPicPr>
          <p:nvPr/>
        </p:nvPicPr>
        <p:blipFill rotWithShape="1">
          <a:blip r:embed="rId2"/>
          <a:srcRect t="1296"/>
          <a:stretch/>
        </p:blipFill>
        <p:spPr>
          <a:xfrm>
            <a:off x="73152" y="623571"/>
            <a:ext cx="9070848" cy="6226175"/>
          </a:xfrm>
          <a:prstGeom prst="rect">
            <a:avLst/>
          </a:prstGeom>
        </p:spPr>
      </p:pic>
      <p:sp>
        <p:nvSpPr>
          <p:cNvPr id="6" name="مربع نص 5">
            <a:extLst>
              <a:ext uri="{FF2B5EF4-FFF2-40B4-BE49-F238E27FC236}">
                <a16:creationId xmlns:a16="http://schemas.microsoft.com/office/drawing/2014/main" id="{26DDA0FB-EAA8-4D5D-90E3-1ECD13A34BD6}"/>
              </a:ext>
            </a:extLst>
          </p:cNvPr>
          <p:cNvSpPr txBox="1"/>
          <p:nvPr/>
        </p:nvSpPr>
        <p:spPr>
          <a:xfrm>
            <a:off x="2046733" y="3381221"/>
            <a:ext cx="5349241"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just" rtl="1"/>
            <a:r>
              <a:rPr lang="ar-SA" sz="2000" dirty="0">
                <a:solidFill>
                  <a:srgbClr val="3868B1"/>
                </a:solidFill>
                <a:latin typeface="Baseet"/>
              </a:rPr>
              <a:t>منطقة العمل (</a:t>
            </a:r>
            <a:r>
              <a:rPr lang="en-US" sz="2000" dirty="0">
                <a:solidFill>
                  <a:srgbClr val="3868B1"/>
                </a:solidFill>
                <a:latin typeface="Baseet"/>
              </a:rPr>
              <a:t>Work Area </a:t>
            </a:r>
            <a:r>
              <a:rPr lang="ar-SA" sz="2000" dirty="0">
                <a:solidFill>
                  <a:srgbClr val="3868B1"/>
                </a:solidFill>
                <a:latin typeface="Baseet"/>
              </a:rPr>
              <a:t>): </a:t>
            </a:r>
            <a:r>
              <a:rPr lang="ar-SA" sz="2000" dirty="0">
                <a:solidFill>
                  <a:schemeClr val="tx1"/>
                </a:solidFill>
                <a:latin typeface="Baseet"/>
              </a:rPr>
              <a:t>المنطقة البيضاء في منتصف واجهة مستخدم وورد 2016 هي منطقة العمل أو مساحة العمل، وتمثل الصفحة الفعلية التي تكتب بها نصًا أو تعدله أو تنسقه.</a:t>
            </a:r>
            <a:endParaRPr lang="ar-AE" sz="2000" dirty="0">
              <a:solidFill>
                <a:schemeClr val="tx1"/>
              </a:solidFill>
            </a:endParaRPr>
          </a:p>
        </p:txBody>
      </p:sp>
      <p:sp>
        <p:nvSpPr>
          <p:cNvPr id="7" name="شكل بيضاوي 6">
            <a:extLst>
              <a:ext uri="{FF2B5EF4-FFF2-40B4-BE49-F238E27FC236}">
                <a16:creationId xmlns:a16="http://schemas.microsoft.com/office/drawing/2014/main" id="{68D31DCD-5A69-4DD7-BABF-F5004784F067}"/>
              </a:ext>
            </a:extLst>
          </p:cNvPr>
          <p:cNvSpPr/>
          <p:nvPr/>
        </p:nvSpPr>
        <p:spPr>
          <a:xfrm>
            <a:off x="7348728" y="3200401"/>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a:t>ز</a:t>
            </a:r>
            <a:endParaRPr lang="ar-AE" b="1" dirty="0"/>
          </a:p>
        </p:txBody>
      </p:sp>
      <p:sp>
        <p:nvSpPr>
          <p:cNvPr id="8" name="مربع نص 7">
            <a:extLst>
              <a:ext uri="{FF2B5EF4-FFF2-40B4-BE49-F238E27FC236}">
                <a16:creationId xmlns:a16="http://schemas.microsoft.com/office/drawing/2014/main" id="{977852E6-27AF-45B8-B82F-522BB04D2640}"/>
              </a:ext>
            </a:extLst>
          </p:cNvPr>
          <p:cNvSpPr txBox="1"/>
          <p:nvPr/>
        </p:nvSpPr>
        <p:spPr>
          <a:xfrm>
            <a:off x="2051305" y="4553010"/>
            <a:ext cx="5349241"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just" rtl="1"/>
            <a:r>
              <a:rPr lang="ar-SA" sz="2000" dirty="0">
                <a:solidFill>
                  <a:srgbClr val="3868B1"/>
                </a:solidFill>
                <a:latin typeface="Baseet"/>
              </a:rPr>
              <a:t>نقطة الإدراج "المؤشر" (</a:t>
            </a:r>
            <a:r>
              <a:rPr lang="en-US" sz="2000" dirty="0">
                <a:solidFill>
                  <a:srgbClr val="3868B1"/>
                </a:solidFill>
                <a:latin typeface="Baseet"/>
              </a:rPr>
              <a:t>The Insertion Point "Cursor” </a:t>
            </a:r>
            <a:r>
              <a:rPr lang="ar-SA" sz="2000" dirty="0">
                <a:solidFill>
                  <a:srgbClr val="3868B1"/>
                </a:solidFill>
                <a:latin typeface="Baseet"/>
              </a:rPr>
              <a:t>):  </a:t>
            </a:r>
            <a:r>
              <a:rPr lang="ar-SA" sz="2000" dirty="0">
                <a:solidFill>
                  <a:schemeClr val="tx1"/>
                </a:solidFill>
                <a:latin typeface="Baseet"/>
              </a:rPr>
              <a:t>نقطة الإدراج أو المؤشر هو الخط الرأسي الوامض في منطقة العمل،  وهو يشير إلى المكان النشط حاليًا في المستند حيث يمكنك إدراج نص أو صور أو تطبيق أوامر التحرير أو التنسيق.</a:t>
            </a:r>
            <a:endParaRPr lang="ar-AE" sz="2000" dirty="0">
              <a:solidFill>
                <a:schemeClr val="tx1"/>
              </a:solidFill>
            </a:endParaRPr>
          </a:p>
        </p:txBody>
      </p:sp>
      <p:sp>
        <p:nvSpPr>
          <p:cNvPr id="9" name="شكل بيضاوي 8">
            <a:extLst>
              <a:ext uri="{FF2B5EF4-FFF2-40B4-BE49-F238E27FC236}">
                <a16:creationId xmlns:a16="http://schemas.microsoft.com/office/drawing/2014/main" id="{7D50E123-A5A0-4578-A212-B063BDE8EE41}"/>
              </a:ext>
            </a:extLst>
          </p:cNvPr>
          <p:cNvSpPr/>
          <p:nvPr/>
        </p:nvSpPr>
        <p:spPr>
          <a:xfrm>
            <a:off x="7400544" y="4445953"/>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a:t>ح</a:t>
            </a:r>
            <a:endParaRPr lang="ar-AE" b="1" dirty="0"/>
          </a:p>
        </p:txBody>
      </p:sp>
    </p:spTree>
    <p:extLst>
      <p:ext uri="{BB962C8B-B14F-4D97-AF65-F5344CB8AC3E}">
        <p14:creationId xmlns:p14="http://schemas.microsoft.com/office/powerpoint/2010/main" val="1237101222"/>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2256"/>
            <a:ext cx="7772400" cy="686762"/>
          </a:xfrm>
        </p:spPr>
        <p:txBody>
          <a:bodyPr>
            <a:normAutofit/>
          </a:bodyPr>
          <a:lstStyle/>
          <a:p>
            <a:r>
              <a:rPr lang="ar-JO" sz="3200" dirty="0"/>
              <a:t>استخدام التنسيق المتقدم </a:t>
            </a:r>
            <a:endParaRPr lang="ar-SA" sz="3200" dirty="0"/>
          </a:p>
        </p:txBody>
      </p:sp>
      <p:sp>
        <p:nvSpPr>
          <p:cNvPr id="3" name="Subtitle 2"/>
          <p:cNvSpPr>
            <a:spLocks noGrp="1"/>
          </p:cNvSpPr>
          <p:nvPr>
            <p:ph type="subTitle" idx="1"/>
          </p:nvPr>
        </p:nvSpPr>
        <p:spPr>
          <a:xfrm>
            <a:off x="685800" y="739018"/>
            <a:ext cx="7772400" cy="1048512"/>
          </a:xfrm>
          <a:noFill/>
          <a:ln w="9525">
            <a:noFill/>
            <a:miter lim="800000"/>
            <a:headEnd/>
            <a:tailEnd/>
          </a:ln>
        </p:spPr>
        <p:txBody>
          <a:bodyPr vert="horz" wrap="square" lIns="91440" tIns="45720" rIns="91440" bIns="45720" numCol="1" anchor="t" anchorCtr="0" compatLnSpc="1">
            <a:prstTxWarp prst="textNoShape">
              <a:avLst/>
            </a:prstTxWarp>
            <a:normAutofit fontScale="92500"/>
          </a:bodyPr>
          <a:lstStyle/>
          <a:p>
            <a:pPr algn="r">
              <a:lnSpc>
                <a:spcPct val="90000"/>
              </a:lnSpc>
              <a:buFont typeface="Arial" pitchFamily="34" charset="0"/>
              <a:buChar char="•"/>
            </a:pPr>
            <a:r>
              <a:rPr lang="ar-JO" sz="2700" dirty="0">
                <a:solidFill>
                  <a:schemeClr val="tx1"/>
                </a:solidFill>
              </a:rPr>
              <a:t>سوف تجد ثلاثة تأثيرات أخرى في قسم الخط من </a:t>
            </a:r>
            <a:r>
              <a:rPr lang="ar-JO" sz="2700" dirty="0" err="1">
                <a:solidFill>
                  <a:schemeClr val="tx1"/>
                </a:solidFill>
              </a:rPr>
              <a:t>تبويبة</a:t>
            </a:r>
            <a:r>
              <a:rPr lang="ar-JO" sz="2700" dirty="0">
                <a:solidFill>
                  <a:schemeClr val="tx1"/>
                </a:solidFill>
              </a:rPr>
              <a:t> الشريط الرئيسي. وهي من اليمين إلى اليسار يتوسطه خط ومنخفض ومرتفع.</a:t>
            </a:r>
            <a:endParaRPr lang="ar-SA" sz="2700" dirty="0">
              <a:solidFill>
                <a:schemeClr val="tx1"/>
              </a:solidFill>
            </a:endParaRPr>
          </a:p>
        </p:txBody>
      </p:sp>
      <p:pic>
        <p:nvPicPr>
          <p:cNvPr id="7" name="صورة 6" descr="صورة تحتوي على نص&#10;&#10;تم إنشاء الوصف تلقائياً">
            <a:extLst>
              <a:ext uri="{FF2B5EF4-FFF2-40B4-BE49-F238E27FC236}">
                <a16:creationId xmlns:a16="http://schemas.microsoft.com/office/drawing/2014/main" id="{2C6EB9AF-CD65-4233-AF5F-EE8BF7C779AE}"/>
              </a:ext>
            </a:extLst>
          </p:cNvPr>
          <p:cNvPicPr>
            <a:picLocks noChangeAspect="1"/>
          </p:cNvPicPr>
          <p:nvPr/>
        </p:nvPicPr>
        <p:blipFill>
          <a:blip r:embed="rId2"/>
          <a:stretch>
            <a:fillRect/>
          </a:stretch>
        </p:blipFill>
        <p:spPr>
          <a:xfrm>
            <a:off x="836615" y="1787530"/>
            <a:ext cx="7470773" cy="1875668"/>
          </a:xfrm>
          <a:prstGeom prst="rect">
            <a:avLst/>
          </a:prstGeom>
        </p:spPr>
      </p:pic>
      <p:pic>
        <p:nvPicPr>
          <p:cNvPr id="9" name="صورة 8" descr="صورة تحتوي على نص&#10;&#10;تم إنشاء الوصف تلقائياً">
            <a:extLst>
              <a:ext uri="{FF2B5EF4-FFF2-40B4-BE49-F238E27FC236}">
                <a16:creationId xmlns:a16="http://schemas.microsoft.com/office/drawing/2014/main" id="{C8A87BF4-2E4E-43CB-9078-606E53821BF6}"/>
              </a:ext>
            </a:extLst>
          </p:cNvPr>
          <p:cNvPicPr>
            <a:picLocks noChangeAspect="1"/>
          </p:cNvPicPr>
          <p:nvPr/>
        </p:nvPicPr>
        <p:blipFill>
          <a:blip r:embed="rId3"/>
          <a:stretch>
            <a:fillRect/>
          </a:stretch>
        </p:blipFill>
        <p:spPr>
          <a:xfrm>
            <a:off x="298582" y="3685460"/>
            <a:ext cx="8233711" cy="2770025"/>
          </a:xfrm>
          <a:prstGeom prst="rect">
            <a:avLst/>
          </a:prstGeom>
        </p:spPr>
      </p:pic>
    </p:spTree>
    <p:extLst>
      <p:ext uri="{BB962C8B-B14F-4D97-AF65-F5344CB8AC3E}">
        <p14:creationId xmlns:p14="http://schemas.microsoft.com/office/powerpoint/2010/main" val="4267491844"/>
      </p:ext>
    </p:extLst>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7862" y="571981"/>
            <a:ext cx="7772400" cy="686762"/>
          </a:xfrm>
        </p:spPr>
        <p:txBody>
          <a:bodyPr>
            <a:normAutofit/>
          </a:bodyPr>
          <a:lstStyle/>
          <a:p>
            <a:r>
              <a:rPr lang="ar-JO" sz="2800" dirty="0"/>
              <a:t>إزالة التنسيق</a:t>
            </a:r>
            <a:endParaRPr lang="ar-SA" sz="2800" dirty="0"/>
          </a:p>
        </p:txBody>
      </p:sp>
      <p:sp>
        <p:nvSpPr>
          <p:cNvPr id="3" name="Subtitle 2"/>
          <p:cNvSpPr>
            <a:spLocks noGrp="1"/>
          </p:cNvSpPr>
          <p:nvPr>
            <p:ph type="subTitle" idx="1"/>
          </p:nvPr>
        </p:nvSpPr>
        <p:spPr>
          <a:xfrm>
            <a:off x="685800" y="2286000"/>
            <a:ext cx="7772400" cy="48768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90000"/>
              </a:lnSpc>
              <a:buFont typeface="Arial" pitchFamily="34" charset="0"/>
              <a:buChar char="•"/>
            </a:pPr>
            <a:r>
              <a:rPr lang="ar-JO" sz="2700" dirty="0">
                <a:solidFill>
                  <a:schemeClr val="tx1"/>
                </a:solidFill>
              </a:rPr>
              <a:t>الطريقة هي تحديد النص ثم النقر على زر مسح التنسيق (</a:t>
            </a:r>
            <a:r>
              <a:rPr lang="en-US" sz="2700" dirty="0">
                <a:solidFill>
                  <a:schemeClr val="tx1"/>
                </a:solidFill>
              </a:rPr>
              <a:t> </a:t>
            </a:r>
            <a:r>
              <a:rPr lang="ar-JO" sz="2700" dirty="0">
                <a:solidFill>
                  <a:schemeClr val="tx1"/>
                </a:solidFill>
              </a:rPr>
              <a:t>) في قسم الخط في </a:t>
            </a:r>
            <a:r>
              <a:rPr lang="ar-JO" sz="2700" dirty="0" err="1">
                <a:solidFill>
                  <a:schemeClr val="tx1"/>
                </a:solidFill>
              </a:rPr>
              <a:t>تبويبة</a:t>
            </a:r>
            <a:r>
              <a:rPr lang="ar-JO" sz="2700" dirty="0">
                <a:solidFill>
                  <a:schemeClr val="tx1"/>
                </a:solidFill>
              </a:rPr>
              <a:t> الشريط الرئيسي. </a:t>
            </a:r>
            <a:endParaRPr lang="ar-SA" sz="2700" dirty="0">
              <a:solidFill>
                <a:schemeClr val="tx1"/>
              </a:solidFill>
            </a:endParaRPr>
          </a:p>
        </p:txBody>
      </p:sp>
      <p:pic>
        <p:nvPicPr>
          <p:cNvPr id="4" name="صورة 97"/>
          <p:cNvPicPr/>
          <p:nvPr/>
        </p:nvPicPr>
        <p:blipFill rotWithShape="1">
          <a:blip r:embed="rId2" cstate="print"/>
          <a:srcRect l="7703" t="50000" r="48725"/>
          <a:stretch/>
        </p:blipFill>
        <p:spPr bwMode="auto">
          <a:xfrm>
            <a:off x="4846320" y="5004071"/>
            <a:ext cx="2185416" cy="1068636"/>
          </a:xfrm>
          <a:prstGeom prst="rect">
            <a:avLst/>
          </a:prstGeom>
          <a:noFill/>
          <a:ln w="9525">
            <a:noFill/>
            <a:miter lim="800000"/>
            <a:headEnd/>
            <a:tailEnd/>
          </a:ln>
        </p:spPr>
      </p:pic>
      <p:pic>
        <p:nvPicPr>
          <p:cNvPr id="5" name="صورة 98" descr="الوصف: الوصف: Figure 48 (Clear Cmd)"/>
          <p:cNvPicPr/>
          <p:nvPr/>
        </p:nvPicPr>
        <p:blipFill>
          <a:blip r:embed="rId3" cstate="print"/>
          <a:srcRect/>
          <a:stretch>
            <a:fillRect/>
          </a:stretch>
        </p:blipFill>
        <p:spPr bwMode="auto">
          <a:xfrm>
            <a:off x="1965761" y="2447927"/>
            <a:ext cx="171450" cy="161925"/>
          </a:xfrm>
          <a:prstGeom prst="rect">
            <a:avLst/>
          </a:prstGeom>
          <a:noFill/>
          <a:ln w="9525">
            <a:noFill/>
            <a:miter lim="800000"/>
            <a:headEnd/>
            <a:tailEnd/>
          </a:ln>
        </p:spPr>
      </p:pic>
      <p:pic>
        <p:nvPicPr>
          <p:cNvPr id="6" name="Picture 5">
            <a:extLst>
              <a:ext uri="{FF2B5EF4-FFF2-40B4-BE49-F238E27FC236}">
                <a16:creationId xmlns:a16="http://schemas.microsoft.com/office/drawing/2014/main" id="{3350A343-B884-47C8-BF5B-7186C482C48F}"/>
              </a:ext>
            </a:extLst>
          </p:cNvPr>
          <p:cNvPicPr>
            <a:picLocks noChangeAspect="1"/>
          </p:cNvPicPr>
          <p:nvPr/>
        </p:nvPicPr>
        <p:blipFill rotWithShape="1">
          <a:blip r:embed="rId4"/>
          <a:srcRect r="58300" b="84270"/>
          <a:stretch/>
        </p:blipFill>
        <p:spPr>
          <a:xfrm>
            <a:off x="280995" y="3427514"/>
            <a:ext cx="7859269" cy="1293215"/>
          </a:xfrm>
          <a:prstGeom prst="rect">
            <a:avLst/>
          </a:prstGeom>
        </p:spPr>
      </p:pic>
      <p:sp>
        <p:nvSpPr>
          <p:cNvPr id="7" name="شكل بيضاوي 6">
            <a:extLst>
              <a:ext uri="{FF2B5EF4-FFF2-40B4-BE49-F238E27FC236}">
                <a16:creationId xmlns:a16="http://schemas.microsoft.com/office/drawing/2014/main" id="{D26A71A5-D726-4B0C-B510-5583F7943CB8}"/>
              </a:ext>
            </a:extLst>
          </p:cNvPr>
          <p:cNvSpPr/>
          <p:nvPr/>
        </p:nvSpPr>
        <p:spPr>
          <a:xfrm>
            <a:off x="5641848" y="3941064"/>
            <a:ext cx="237744" cy="37490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9864284"/>
      </p:ext>
    </p:extLst>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2"/>
            <a:ext cx="7772400" cy="609599"/>
          </a:xfrm>
        </p:spPr>
        <p:txBody>
          <a:bodyPr>
            <a:normAutofit/>
          </a:bodyPr>
          <a:lstStyle/>
          <a:p>
            <a:r>
              <a:rPr lang="ar-JO" sz="2800" dirty="0"/>
              <a:t>تغيير حالة الأحرف (باللغة الإنجليزية)</a:t>
            </a:r>
            <a:endParaRPr lang="ar-SA" sz="2800" dirty="0"/>
          </a:p>
        </p:txBody>
      </p:sp>
      <p:sp>
        <p:nvSpPr>
          <p:cNvPr id="3" name="Subtitle 2"/>
          <p:cNvSpPr>
            <a:spLocks noGrp="1"/>
          </p:cNvSpPr>
          <p:nvPr>
            <p:ph type="subTitle" idx="1"/>
          </p:nvPr>
        </p:nvSpPr>
        <p:spPr>
          <a:xfrm>
            <a:off x="685800" y="2028825"/>
            <a:ext cx="7772400" cy="47244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r>
              <a:rPr lang="ar-JO" dirty="0"/>
              <a:t>هناك طريقة سريعة لتغيير حالة الخط. أولا، قم بتحديد النص الذي تريد تغييره، ثم أُنقر على زر حالة الأحرف في </a:t>
            </a:r>
            <a:r>
              <a:rPr lang="ar-JO" dirty="0" err="1"/>
              <a:t>تبويبة</a:t>
            </a:r>
            <a:r>
              <a:rPr lang="ar-JO" dirty="0"/>
              <a:t> الشريط الرئيسي واختر الحالة التي تريدها.</a:t>
            </a:r>
            <a:endParaRPr lang="en-US" dirty="0"/>
          </a:p>
          <a:p>
            <a:pPr algn="just"/>
            <a:endParaRPr lang="ar-SA" dirty="0"/>
          </a:p>
        </p:txBody>
      </p:sp>
      <p:pic>
        <p:nvPicPr>
          <p:cNvPr id="4" name="Picture 3"/>
          <p:cNvPicPr/>
          <p:nvPr/>
        </p:nvPicPr>
        <p:blipFill>
          <a:blip r:embed="rId2" cstate="print"/>
          <a:srcRect/>
          <a:stretch>
            <a:fillRect/>
          </a:stretch>
        </p:blipFill>
        <p:spPr bwMode="auto">
          <a:xfrm>
            <a:off x="2667002" y="3276602"/>
            <a:ext cx="4105275" cy="1114425"/>
          </a:xfrm>
          <a:prstGeom prst="rect">
            <a:avLst/>
          </a:prstGeom>
          <a:noFill/>
        </p:spPr>
      </p:pic>
    </p:spTree>
  </p:cSld>
  <p:clrMapOvr>
    <a:masterClrMapping/>
  </p:clrMapOvr>
  <p:transition spd="slow">
    <p:push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288" y="685803"/>
            <a:ext cx="7772400" cy="533401"/>
          </a:xfrm>
        </p:spPr>
        <p:txBody>
          <a:bodyPr>
            <a:normAutofit/>
          </a:bodyPr>
          <a:lstStyle/>
          <a:p>
            <a:r>
              <a:rPr lang="ar-SA" sz="2800" dirty="0"/>
              <a:t>تطبيق تأثيرات النص</a:t>
            </a:r>
          </a:p>
        </p:txBody>
      </p:sp>
      <p:sp>
        <p:nvSpPr>
          <p:cNvPr id="3" name="Subtitle 2"/>
          <p:cNvSpPr>
            <a:spLocks noGrp="1"/>
          </p:cNvSpPr>
          <p:nvPr>
            <p:ph type="subTitle" idx="1"/>
          </p:nvPr>
        </p:nvSpPr>
        <p:spPr>
          <a:xfrm>
            <a:off x="1081088" y="2008909"/>
            <a:ext cx="7086600" cy="51054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r>
              <a:rPr lang="ar-JO" dirty="0"/>
              <a:t>يقوم وورد 2016 بتقديم أمر جديد في مجموعة الخط: تأثيرات النص. يوجد هنا عدد من التأثيرات المعدة مسبقا للاختيار من بينها.</a:t>
            </a:r>
            <a:endParaRPr lang="en-US" dirty="0"/>
          </a:p>
          <a:p>
            <a:pPr algn="just"/>
            <a:r>
              <a:rPr lang="ar-JO" dirty="0"/>
              <a:t>لتظليل جزء من النص أُنقر على أمر تأثيرات النص ثم حدد أحد الخيارات التالية:</a:t>
            </a:r>
            <a:endParaRPr lang="en-US" dirty="0"/>
          </a:p>
          <a:p>
            <a:pPr algn="just"/>
            <a:endParaRPr lang="ar-SA" dirty="0"/>
          </a:p>
        </p:txBody>
      </p:sp>
      <p:pic>
        <p:nvPicPr>
          <p:cNvPr id="4" name="صورة 26"/>
          <p:cNvPicPr/>
          <p:nvPr/>
        </p:nvPicPr>
        <p:blipFill>
          <a:blip r:embed="rId2" cstate="print"/>
          <a:srcRect/>
          <a:stretch>
            <a:fillRect/>
          </a:stretch>
        </p:blipFill>
        <p:spPr bwMode="auto">
          <a:xfrm>
            <a:off x="1462520" y="3913909"/>
            <a:ext cx="5991226" cy="2590800"/>
          </a:xfrm>
          <a:prstGeom prst="rect">
            <a:avLst/>
          </a:prstGeom>
          <a:noFill/>
          <a:ln w="9525">
            <a:noFill/>
            <a:miter lim="800000"/>
            <a:headEnd/>
            <a:tailEnd/>
          </a:ln>
        </p:spPr>
      </p:pic>
    </p:spTree>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4963" y="651167"/>
            <a:ext cx="7772400" cy="685799"/>
          </a:xfrm>
        </p:spPr>
        <p:txBody>
          <a:bodyPr>
            <a:normAutofit/>
          </a:bodyPr>
          <a:lstStyle/>
          <a:p>
            <a:pPr algn="ctr"/>
            <a:r>
              <a:rPr lang="en-US" sz="3200" dirty="0"/>
              <a:t> </a:t>
            </a:r>
            <a:r>
              <a:rPr lang="ar-JO" sz="3200" dirty="0"/>
              <a:t> مربع حوار الخط</a:t>
            </a:r>
            <a:endParaRPr lang="ar-SA" sz="3200" dirty="0"/>
          </a:p>
        </p:txBody>
      </p:sp>
      <p:sp>
        <p:nvSpPr>
          <p:cNvPr id="3" name="Subtitle 2"/>
          <p:cNvSpPr>
            <a:spLocks noGrp="1"/>
          </p:cNvSpPr>
          <p:nvPr>
            <p:ph type="subTitle" idx="1"/>
          </p:nvPr>
        </p:nvSpPr>
        <p:spPr>
          <a:xfrm>
            <a:off x="574963" y="2126672"/>
            <a:ext cx="7772400" cy="50292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r>
              <a:rPr lang="ar-JO" dirty="0"/>
              <a:t>في الدرس السابق تعلمنا عن استخدام مجموعة الخط وشريط الأدوات المصغر لتطبيق نوع الخط والحجم واللون والمزيد من ذلك. </a:t>
            </a:r>
            <a:endParaRPr lang="ar-SA" dirty="0"/>
          </a:p>
          <a:p>
            <a:pPr algn="just"/>
            <a:r>
              <a:rPr lang="ar-JO" dirty="0"/>
              <a:t>في هذا الدرس سنتعلم كيفية استخدام مربع حوار الخط لتنفيذ كل ذلك التنسيق مرة واحدة.</a:t>
            </a:r>
            <a:endParaRPr lang="en-US" dirty="0"/>
          </a:p>
          <a:p>
            <a:pPr algn="just"/>
            <a:endParaRPr lang="ar-SA" dirty="0"/>
          </a:p>
        </p:txBody>
      </p:sp>
    </p:spTree>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562726"/>
            <a:ext cx="7772400" cy="533399"/>
          </a:xfrm>
        </p:spPr>
        <p:txBody>
          <a:bodyPr>
            <a:normAutofit/>
          </a:bodyPr>
          <a:lstStyle/>
          <a:p>
            <a:r>
              <a:rPr lang="ar-JO" sz="2800" dirty="0"/>
              <a:t>فتح مربع حوار الخط</a:t>
            </a:r>
            <a:endParaRPr lang="ar-SA" sz="2800" dirty="0"/>
          </a:p>
        </p:txBody>
      </p:sp>
      <p:sp>
        <p:nvSpPr>
          <p:cNvPr id="3" name="Subtitle 2"/>
          <p:cNvSpPr>
            <a:spLocks noGrp="1"/>
          </p:cNvSpPr>
          <p:nvPr>
            <p:ph type="subTitle" idx="1"/>
          </p:nvPr>
        </p:nvSpPr>
        <p:spPr>
          <a:xfrm>
            <a:off x="935182" y="1331650"/>
            <a:ext cx="7772400" cy="914400"/>
          </a:xfrm>
        </p:spPr>
        <p:txBody>
          <a:bodyPr/>
          <a:lstStyle/>
          <a:p>
            <a:r>
              <a:rPr lang="ar-JO" dirty="0"/>
              <a:t>لفتح مربع حوار الخط أُنقر على زر الخيار في أسفل الزاوية اليمنى من مجموعة الخط في علامة تبويب الشريط الرئيسي.</a:t>
            </a:r>
            <a:endParaRPr lang="en-US" dirty="0"/>
          </a:p>
          <a:p>
            <a:endParaRPr lang="ar-SA" dirty="0"/>
          </a:p>
        </p:txBody>
      </p:sp>
      <p:pic>
        <p:nvPicPr>
          <p:cNvPr id="4" name="صورة 27"/>
          <p:cNvPicPr/>
          <p:nvPr/>
        </p:nvPicPr>
        <p:blipFill>
          <a:blip r:embed="rId2" cstate="print"/>
          <a:srcRect/>
          <a:stretch>
            <a:fillRect/>
          </a:stretch>
        </p:blipFill>
        <p:spPr bwMode="auto">
          <a:xfrm>
            <a:off x="381002" y="2328331"/>
            <a:ext cx="3478011" cy="672029"/>
          </a:xfrm>
          <a:prstGeom prst="rect">
            <a:avLst/>
          </a:prstGeom>
          <a:noFill/>
          <a:ln w="9525">
            <a:noFill/>
            <a:miter lim="800000"/>
            <a:headEnd/>
            <a:tailEnd/>
          </a:ln>
        </p:spPr>
      </p:pic>
      <p:sp>
        <p:nvSpPr>
          <p:cNvPr id="5" name="Title 1"/>
          <p:cNvSpPr txBox="1">
            <a:spLocks/>
          </p:cNvSpPr>
          <p:nvPr/>
        </p:nvSpPr>
        <p:spPr>
          <a:xfrm>
            <a:off x="685800" y="2899873"/>
            <a:ext cx="7772400" cy="609601"/>
          </a:xfrm>
          <a:prstGeom prst="rect">
            <a:avLst/>
          </a:prstGeom>
        </p:spPr>
        <p:txBody>
          <a:bodyPr vert="horz" anchor="b">
            <a:normAutofit/>
            <a:scene3d>
              <a:camera prst="orthographicFront"/>
              <a:lightRig rig="soft" dir="t"/>
            </a:scene3d>
            <a:sp3d prstMaterial="softEdge">
              <a:bevelT w="25400" h="25400"/>
            </a:sp3d>
          </a:bodyPr>
          <a:lstStyle/>
          <a:p>
            <a:pPr algn="r" defTabSz="914400" rtl="1">
              <a:spcBef>
                <a:spcPct val="0"/>
              </a:spcBef>
              <a:defRPr/>
            </a:pPr>
            <a:r>
              <a:rPr lang="ar-JO" sz="2800" b="1" u="sng" dirty="0">
                <a:solidFill>
                  <a:schemeClr val="tx2"/>
                </a:solidFill>
                <a:effectLst>
                  <a:outerShdw blurRad="31750" dist="25400" dir="5400000" algn="tl" rotWithShape="0">
                    <a:srgbClr val="000000">
                      <a:alpha val="25000"/>
                    </a:srgbClr>
                  </a:outerShdw>
                </a:effectLst>
                <a:latin typeface="+mj-lt"/>
                <a:ea typeface="+mj-ea"/>
                <a:cs typeface="+mj-cs"/>
              </a:rPr>
              <a:t>إستخدام علامة تبويب الخط</a:t>
            </a:r>
            <a:endParaRPr lang="ar-SA" sz="2800" b="1" u="sng" dirty="0">
              <a:solidFill>
                <a:schemeClr val="tx2"/>
              </a:solidFill>
              <a:effectLst>
                <a:outerShdw blurRad="31750" dist="25400" dir="5400000" algn="tl" rotWithShape="0">
                  <a:srgbClr val="000000">
                    <a:alpha val="25000"/>
                  </a:srgbClr>
                </a:outerShdw>
              </a:effectLst>
              <a:latin typeface="+mj-lt"/>
              <a:ea typeface="+mj-ea"/>
              <a:cs typeface="+mj-cs"/>
            </a:endParaRPr>
          </a:p>
        </p:txBody>
      </p:sp>
      <p:sp>
        <p:nvSpPr>
          <p:cNvPr id="6" name="Subtitle 2"/>
          <p:cNvSpPr txBox="1">
            <a:spLocks/>
          </p:cNvSpPr>
          <p:nvPr/>
        </p:nvSpPr>
        <p:spPr>
          <a:xfrm>
            <a:off x="4828032" y="3642460"/>
            <a:ext cx="3630168" cy="23651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r" rtl="1" fontAlgn="base">
              <a:spcBef>
                <a:spcPct val="20000"/>
              </a:spcBef>
              <a:spcAft>
                <a:spcPct val="0"/>
              </a:spcAft>
              <a:buFont typeface="Arial" panose="020B0604020202020204" pitchFamily="34" charset="0"/>
              <a:buChar char="•"/>
              <a:defRPr sz="2400">
                <a:solidFill>
                  <a:schemeClr val="tx1">
                    <a:lumMod val="85000"/>
                    <a:lumOff val="15000"/>
                  </a:schemeClr>
                </a:solidFill>
              </a:defRPr>
            </a:lvl1pPr>
            <a:lvl2pPr indent="0" algn="ctr" rtl="1" fontAlgn="base">
              <a:spcBef>
                <a:spcPct val="20000"/>
              </a:spcBef>
              <a:spcAft>
                <a:spcPct val="0"/>
              </a:spcAft>
              <a:buFont typeface="Arial" charset="0"/>
              <a:buNone/>
              <a:defRPr sz="2800">
                <a:solidFill>
                  <a:schemeClr val="tx1">
                    <a:tint val="75000"/>
                  </a:schemeClr>
                </a:solidFill>
              </a:defRPr>
            </a:lvl2pPr>
            <a:lvl3pPr indent="0" algn="ctr" rtl="1" fontAlgn="base">
              <a:spcBef>
                <a:spcPct val="20000"/>
              </a:spcBef>
              <a:spcAft>
                <a:spcPct val="0"/>
              </a:spcAft>
              <a:buFont typeface="Arial" charset="0"/>
              <a:buNone/>
              <a:defRPr sz="2400">
                <a:solidFill>
                  <a:schemeClr val="tx1">
                    <a:tint val="75000"/>
                  </a:schemeClr>
                </a:solidFill>
              </a:defRPr>
            </a:lvl3pPr>
            <a:lvl4pPr indent="0" algn="ctr" rtl="1" fontAlgn="base">
              <a:spcBef>
                <a:spcPct val="20000"/>
              </a:spcBef>
              <a:spcAft>
                <a:spcPct val="0"/>
              </a:spcAft>
              <a:buFont typeface="Arial" charset="0"/>
              <a:buNone/>
              <a:defRPr sz="2000">
                <a:solidFill>
                  <a:schemeClr val="tx1">
                    <a:tint val="75000"/>
                  </a:schemeClr>
                </a:solidFill>
              </a:defRPr>
            </a:lvl4pPr>
            <a:lvl5pPr indent="0" algn="ctr" rtl="1" fontAlgn="base">
              <a:spcBef>
                <a:spcPct val="20000"/>
              </a:spcBef>
              <a:spcAft>
                <a:spcPct val="0"/>
              </a:spcAft>
              <a:buFont typeface="Arial" charset="0"/>
              <a:buNone/>
              <a:defRPr sz="2000">
                <a:solidFill>
                  <a:schemeClr val="tx1">
                    <a:tint val="75000"/>
                  </a:schemeClr>
                </a:solidFill>
              </a:defRPr>
            </a:lvl5pPr>
            <a:lvl6pPr indent="0" algn="ctr" defTabSz="914400">
              <a:spcBef>
                <a:spcPct val="20000"/>
              </a:spcBef>
              <a:buFont typeface="Arial" pitchFamily="34" charset="0"/>
              <a:buNone/>
              <a:defRPr sz="2000">
                <a:solidFill>
                  <a:schemeClr val="tx1">
                    <a:tint val="75000"/>
                  </a:schemeClr>
                </a:solidFill>
              </a:defRPr>
            </a:lvl6pPr>
            <a:lvl7pPr indent="0" algn="ctr" defTabSz="914400">
              <a:spcBef>
                <a:spcPct val="20000"/>
              </a:spcBef>
              <a:buFont typeface="Arial" pitchFamily="34" charset="0"/>
              <a:buNone/>
              <a:defRPr sz="2000">
                <a:solidFill>
                  <a:schemeClr val="tx1">
                    <a:tint val="75000"/>
                  </a:schemeClr>
                </a:solidFill>
              </a:defRPr>
            </a:lvl7pPr>
            <a:lvl8pPr indent="0" algn="ctr" defTabSz="914400">
              <a:spcBef>
                <a:spcPct val="20000"/>
              </a:spcBef>
              <a:buFont typeface="Arial" pitchFamily="34" charset="0"/>
              <a:buNone/>
              <a:defRPr sz="2000">
                <a:solidFill>
                  <a:schemeClr val="tx1">
                    <a:tint val="75000"/>
                  </a:schemeClr>
                </a:solidFill>
              </a:defRPr>
            </a:lvl8pPr>
            <a:lvl9pPr indent="0" algn="ctr" defTabSz="914400">
              <a:spcBef>
                <a:spcPct val="20000"/>
              </a:spcBef>
              <a:buFont typeface="Arial" pitchFamily="34" charset="0"/>
              <a:buNone/>
              <a:defRPr sz="2000">
                <a:solidFill>
                  <a:schemeClr val="tx1">
                    <a:tint val="75000"/>
                  </a:schemeClr>
                </a:solidFill>
              </a:defRPr>
            </a:lvl9pPr>
          </a:lstStyle>
          <a:p>
            <a:r>
              <a:rPr lang="ar-JO" dirty="0"/>
              <a:t>يمكنك استخدام القوائم المختلفة لضبط نوع الخط والنمط والحجم واللون والتأثير. ويمكنك أيضا اختيار أسلوب التسطير واللون وتطبيق تأثيرات النص</a:t>
            </a:r>
            <a:endParaRPr lang="ar-SA" dirty="0"/>
          </a:p>
        </p:txBody>
      </p:sp>
      <p:pic>
        <p:nvPicPr>
          <p:cNvPr id="8" name="صورة 28"/>
          <p:cNvPicPr/>
          <p:nvPr/>
        </p:nvPicPr>
        <p:blipFill>
          <a:blip r:embed="rId3" cstate="print"/>
          <a:srcRect/>
          <a:stretch>
            <a:fillRect/>
          </a:stretch>
        </p:blipFill>
        <p:spPr bwMode="auto">
          <a:xfrm>
            <a:off x="519114" y="3318164"/>
            <a:ext cx="3201785" cy="3539836"/>
          </a:xfrm>
          <a:prstGeom prst="rect">
            <a:avLst/>
          </a:prstGeom>
          <a:noFill/>
          <a:ln w="9525">
            <a:noFill/>
            <a:miter lim="800000"/>
            <a:headEnd/>
            <a:tailEnd/>
          </a:ln>
        </p:spPr>
      </p:pic>
    </p:spTree>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0164" y="512619"/>
            <a:ext cx="7772400" cy="609600"/>
          </a:xfrm>
        </p:spPr>
        <p:txBody>
          <a:bodyPr>
            <a:normAutofit/>
          </a:bodyPr>
          <a:lstStyle/>
          <a:p>
            <a:r>
              <a:rPr lang="ar-JO" sz="2800" dirty="0"/>
              <a:t>استخدام علامة تبويب الخيارات المتقدمة</a:t>
            </a:r>
            <a:endParaRPr lang="ar-SA" sz="2800" dirty="0"/>
          </a:p>
        </p:txBody>
      </p:sp>
      <p:sp>
        <p:nvSpPr>
          <p:cNvPr id="3" name="Subtitle 2"/>
          <p:cNvSpPr>
            <a:spLocks noGrp="1"/>
          </p:cNvSpPr>
          <p:nvPr>
            <p:ph type="subTitle" idx="1"/>
          </p:nvPr>
        </p:nvSpPr>
        <p:spPr>
          <a:xfrm>
            <a:off x="491836" y="2029691"/>
            <a:ext cx="7772400" cy="5181600"/>
          </a:xfrm>
        </p:spPr>
        <p:txBody>
          <a:bodyPr>
            <a:normAutofit/>
          </a:bodyPr>
          <a:lstStyle/>
          <a:p>
            <a:r>
              <a:rPr lang="ar-JO" dirty="0"/>
              <a:t>علامة التبويب الأخرى في مربع حوار الخط هو علامة تبويب الخيارات المتقدمة:</a:t>
            </a:r>
            <a:endParaRPr lang="en-US" dirty="0"/>
          </a:p>
          <a:p>
            <a:endParaRPr lang="ar-SA" dirty="0"/>
          </a:p>
        </p:txBody>
      </p:sp>
      <p:pic>
        <p:nvPicPr>
          <p:cNvPr id="4" name="صورة 29"/>
          <p:cNvPicPr/>
          <p:nvPr/>
        </p:nvPicPr>
        <p:blipFill>
          <a:blip r:embed="rId2" cstate="print"/>
          <a:srcRect/>
          <a:stretch>
            <a:fillRect/>
          </a:stretch>
        </p:blipFill>
        <p:spPr bwMode="auto">
          <a:xfrm>
            <a:off x="2369128" y="3235036"/>
            <a:ext cx="4953000" cy="3124200"/>
          </a:xfrm>
          <a:prstGeom prst="rect">
            <a:avLst/>
          </a:prstGeom>
          <a:noFill/>
          <a:ln w="9525">
            <a:noFill/>
            <a:miter lim="800000"/>
            <a:headEnd/>
            <a:tailEnd/>
          </a:ln>
        </p:spPr>
      </p:pic>
    </p:spTree>
  </p:cSld>
  <p:clrMapOvr>
    <a:masterClrMapping/>
  </p:clrMapOvr>
  <p:transition spd="slow">
    <p:push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2564" y="457200"/>
            <a:ext cx="7772400" cy="609600"/>
          </a:xfrm>
        </p:spPr>
        <p:txBody>
          <a:bodyPr>
            <a:normAutofit/>
          </a:bodyPr>
          <a:lstStyle/>
          <a:p>
            <a:r>
              <a:rPr lang="ar-JO" sz="2800" dirty="0"/>
              <a:t>تحديد الخط الافتراضي الخاص بك</a:t>
            </a:r>
            <a:endParaRPr lang="ar-SA" sz="2800" dirty="0"/>
          </a:p>
        </p:txBody>
      </p:sp>
      <p:sp>
        <p:nvSpPr>
          <p:cNvPr id="3" name="Subtitle 2"/>
          <p:cNvSpPr>
            <a:spLocks noGrp="1"/>
          </p:cNvSpPr>
          <p:nvPr>
            <p:ph type="subTitle" idx="1"/>
          </p:nvPr>
        </p:nvSpPr>
        <p:spPr>
          <a:xfrm>
            <a:off x="741458" y="1828800"/>
            <a:ext cx="7772400" cy="5029200"/>
          </a:xfrm>
        </p:spPr>
        <p:txBody>
          <a:bodyPr>
            <a:normAutofit/>
          </a:bodyPr>
          <a:lstStyle/>
          <a:p>
            <a:pPr algn="just"/>
            <a:r>
              <a:rPr lang="ar-JO" dirty="0"/>
              <a:t>إذا كنت تجد نفسك دوما تضبط الخط على نوع محدد ونمط وحجم و أو لون يمكنك أن تختار الإعدادات الافتراضية بالنقر على الأمر الافتراضي في الزاوية اليسرى السفلى في مربع حوار الخط.</a:t>
            </a:r>
            <a:endParaRPr lang="ar-SA" dirty="0"/>
          </a:p>
          <a:p>
            <a:pPr algn="just"/>
            <a:r>
              <a:rPr lang="ar-JO" dirty="0"/>
              <a:t> يكون لديك الخيار في جعل هذه تغييرات خط افتراضية للمستند الحالي أو كافة المستندات المقبلة التي تستخدم النموذج العادي.</a:t>
            </a:r>
            <a:endParaRPr lang="en-US" dirty="0"/>
          </a:p>
          <a:p>
            <a:pPr algn="just"/>
            <a:r>
              <a:rPr lang="ar-JO" dirty="0"/>
              <a:t>عند النقر على زر الأوامر الافتراضي سيتم إعلامك بالتغير الحاصل:</a:t>
            </a:r>
            <a:endParaRPr lang="ar-SA" dirty="0"/>
          </a:p>
        </p:txBody>
      </p:sp>
      <p:pic>
        <p:nvPicPr>
          <p:cNvPr id="4" name="صورة 31"/>
          <p:cNvPicPr/>
          <p:nvPr/>
        </p:nvPicPr>
        <p:blipFill>
          <a:blip r:embed="rId2" cstate="print"/>
          <a:srcRect/>
          <a:stretch>
            <a:fillRect/>
          </a:stretch>
        </p:blipFill>
        <p:spPr bwMode="auto">
          <a:xfrm>
            <a:off x="2306542" y="4648200"/>
            <a:ext cx="4530916" cy="1371600"/>
          </a:xfrm>
          <a:prstGeom prst="rect">
            <a:avLst/>
          </a:prstGeom>
          <a:noFill/>
          <a:ln w="9525">
            <a:noFill/>
            <a:miter lim="800000"/>
            <a:headEnd/>
            <a:tailEnd/>
          </a:ln>
        </p:spPr>
      </p:pic>
    </p:spTree>
  </p:cSld>
  <p:clrMapOvr>
    <a:masterClrMapping/>
  </p:clrMapOvr>
  <p:transition spd="slow">
    <p:push dir="u"/>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9436" y="457202"/>
            <a:ext cx="7772400" cy="609601"/>
          </a:xfrm>
        </p:spPr>
        <p:txBody>
          <a:bodyPr>
            <a:normAutofit/>
          </a:bodyPr>
          <a:lstStyle/>
          <a:p>
            <a:r>
              <a:rPr lang="ar-JO" sz="2800" dirty="0"/>
              <a:t>الخطوط المتضمنة</a:t>
            </a:r>
            <a:endParaRPr lang="ar-SA" sz="2800" dirty="0"/>
          </a:p>
        </p:txBody>
      </p:sp>
      <p:sp>
        <p:nvSpPr>
          <p:cNvPr id="3" name="Subtitle 2"/>
          <p:cNvSpPr>
            <a:spLocks noGrp="1"/>
          </p:cNvSpPr>
          <p:nvPr>
            <p:ph type="subTitle" idx="1"/>
          </p:nvPr>
        </p:nvSpPr>
        <p:spPr>
          <a:xfrm>
            <a:off x="685800" y="1981200"/>
            <a:ext cx="7772400" cy="5105400"/>
          </a:xfrm>
        </p:spPr>
        <p:txBody>
          <a:bodyPr>
            <a:normAutofit/>
          </a:bodyPr>
          <a:lstStyle/>
          <a:p>
            <a:r>
              <a:rPr lang="ar-JO" dirty="0"/>
              <a:t>إذا كنت سترسل المستندات إلى الأشخاص الذين يستخدمون الإصدارات القديمة من وورد قد لا يملكون ذات الخطوط المثبتة على أجهزة الكمبيوتر الخاصة بهم. ولتكون آمنه يجب التأكد من حفظ الخطوط مع المستند. </a:t>
            </a:r>
            <a:endParaRPr lang="en-US" dirty="0"/>
          </a:p>
          <a:p>
            <a:r>
              <a:rPr lang="ar-JO" dirty="0"/>
              <a:t>لحماية الخطوط في المستند أُنقر ملف – خيارات - حفظ ثم تحقق من مربع الاختيار لحماية الخطوط :</a:t>
            </a:r>
            <a:endParaRPr lang="en-US" dirty="0"/>
          </a:p>
          <a:p>
            <a:endParaRPr lang="ar-SA" dirty="0"/>
          </a:p>
        </p:txBody>
      </p:sp>
      <p:pic>
        <p:nvPicPr>
          <p:cNvPr id="4" name="صورة 32"/>
          <p:cNvPicPr/>
          <p:nvPr/>
        </p:nvPicPr>
        <p:blipFill>
          <a:blip r:embed="rId2" cstate="print"/>
          <a:srcRect/>
          <a:stretch>
            <a:fillRect/>
          </a:stretch>
        </p:blipFill>
        <p:spPr bwMode="auto">
          <a:xfrm>
            <a:off x="1530927" y="4073239"/>
            <a:ext cx="5181600" cy="2476959"/>
          </a:xfrm>
          <a:prstGeom prst="rect">
            <a:avLst/>
          </a:prstGeom>
          <a:noFill/>
          <a:ln w="9525">
            <a:noFill/>
            <a:miter lim="800000"/>
            <a:headEnd/>
            <a:tailEnd/>
          </a:ln>
        </p:spPr>
      </p:pic>
    </p:spTree>
  </p:cSld>
  <p:clrMapOvr>
    <a:masterClrMapping/>
  </p:clrMapOvr>
  <p:transition spd="slow">
    <p:push dir="u"/>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77982"/>
            <a:ext cx="7772400" cy="838200"/>
          </a:xfrm>
        </p:spPr>
        <p:txBody>
          <a:bodyPr>
            <a:normAutofit/>
          </a:bodyPr>
          <a:lstStyle/>
          <a:p>
            <a:r>
              <a:rPr lang="ar-JO" sz="2800" dirty="0"/>
              <a:t>أوامر الفقرة</a:t>
            </a:r>
            <a:endParaRPr lang="ar-SA" sz="2800" dirty="0"/>
          </a:p>
        </p:txBody>
      </p:sp>
      <p:sp>
        <p:nvSpPr>
          <p:cNvPr id="3" name="Subtitle 2"/>
          <p:cNvSpPr>
            <a:spLocks noGrp="1"/>
          </p:cNvSpPr>
          <p:nvPr>
            <p:ph type="subTitle" idx="1"/>
          </p:nvPr>
        </p:nvSpPr>
        <p:spPr>
          <a:xfrm>
            <a:off x="685800" y="2057400"/>
            <a:ext cx="7772400" cy="48006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2800" dirty="0">
                <a:solidFill>
                  <a:schemeClr val="tx1"/>
                </a:solidFill>
              </a:rPr>
              <a:t>تحتوي </a:t>
            </a:r>
            <a:r>
              <a:rPr lang="ar-JO" sz="2800" b="1" dirty="0">
                <a:solidFill>
                  <a:srgbClr val="C00000"/>
                </a:solidFill>
              </a:rPr>
              <a:t>المجموعة الثالثة </a:t>
            </a:r>
            <a:r>
              <a:rPr lang="ar-JO" sz="2800" dirty="0">
                <a:solidFill>
                  <a:schemeClr val="tx1"/>
                </a:solidFill>
              </a:rPr>
              <a:t>على أدوات الفقرة:</a:t>
            </a:r>
            <a:endParaRPr lang="ar-SA" sz="2800" dirty="0">
              <a:solidFill>
                <a:schemeClr val="tx1"/>
              </a:solidFill>
            </a:endParaRPr>
          </a:p>
        </p:txBody>
      </p:sp>
      <p:pic>
        <p:nvPicPr>
          <p:cNvPr id="4" name="صورة 22"/>
          <p:cNvPicPr/>
          <p:nvPr/>
        </p:nvPicPr>
        <p:blipFill>
          <a:blip r:embed="rId2" cstate="print"/>
          <a:srcRect/>
          <a:stretch>
            <a:fillRect/>
          </a:stretch>
        </p:blipFill>
        <p:spPr bwMode="auto">
          <a:xfrm>
            <a:off x="2840736" y="3625596"/>
            <a:ext cx="3989832" cy="1664208"/>
          </a:xfrm>
          <a:prstGeom prst="rect">
            <a:avLst/>
          </a:prstGeom>
          <a:noFill/>
          <a:ln w="9525">
            <a:noFill/>
            <a:miter lim="800000"/>
            <a:headEnd/>
            <a:tailEnd/>
          </a:ln>
        </p:spPr>
      </p:pic>
    </p:spTree>
    <p:extLst>
      <p:ext uri="{BB962C8B-B14F-4D97-AF65-F5344CB8AC3E}">
        <p14:creationId xmlns:p14="http://schemas.microsoft.com/office/powerpoint/2010/main" val="3258978749"/>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5152" y="2"/>
            <a:ext cx="7772400" cy="631825"/>
          </a:xfrm>
        </p:spPr>
        <p:txBody>
          <a:bodyPr>
            <a:normAutofit/>
          </a:bodyPr>
          <a:lstStyle/>
          <a:p>
            <a:r>
              <a:rPr lang="ar-JO" sz="2800" dirty="0"/>
              <a:t>نظرة عامة على واجهة الاستخدام</a:t>
            </a:r>
            <a:endParaRPr lang="ar-SA" sz="2800" dirty="0"/>
          </a:p>
        </p:txBody>
      </p:sp>
      <p:pic>
        <p:nvPicPr>
          <p:cNvPr id="4" name="صورة 3">
            <a:extLst>
              <a:ext uri="{FF2B5EF4-FFF2-40B4-BE49-F238E27FC236}">
                <a16:creationId xmlns:a16="http://schemas.microsoft.com/office/drawing/2014/main" id="{125CF167-22DB-4C0E-B6C4-27279F38FB81}"/>
              </a:ext>
            </a:extLst>
          </p:cNvPr>
          <p:cNvPicPr>
            <a:picLocks noChangeAspect="1"/>
          </p:cNvPicPr>
          <p:nvPr/>
        </p:nvPicPr>
        <p:blipFill rotWithShape="1">
          <a:blip r:embed="rId2"/>
          <a:srcRect t="1296"/>
          <a:stretch/>
        </p:blipFill>
        <p:spPr>
          <a:xfrm>
            <a:off x="73152" y="623571"/>
            <a:ext cx="9070848" cy="6226175"/>
          </a:xfrm>
          <a:prstGeom prst="rect">
            <a:avLst/>
          </a:prstGeom>
        </p:spPr>
      </p:pic>
      <p:sp>
        <p:nvSpPr>
          <p:cNvPr id="6" name="مربع نص 5">
            <a:extLst>
              <a:ext uri="{FF2B5EF4-FFF2-40B4-BE49-F238E27FC236}">
                <a16:creationId xmlns:a16="http://schemas.microsoft.com/office/drawing/2014/main" id="{26DDA0FB-EAA8-4D5D-90E3-1ECD13A34BD6}"/>
              </a:ext>
            </a:extLst>
          </p:cNvPr>
          <p:cNvSpPr txBox="1"/>
          <p:nvPr/>
        </p:nvSpPr>
        <p:spPr>
          <a:xfrm>
            <a:off x="2046733" y="3381219"/>
            <a:ext cx="5349241"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just" rtl="1"/>
            <a:r>
              <a:rPr lang="ar-SA" sz="2000" dirty="0">
                <a:solidFill>
                  <a:srgbClr val="3868B1"/>
                </a:solidFill>
                <a:latin typeface="Baseet"/>
              </a:rPr>
              <a:t>المساطر(</a:t>
            </a:r>
            <a:r>
              <a:rPr lang="en-US" sz="2000" dirty="0">
                <a:solidFill>
                  <a:srgbClr val="3868B1"/>
                </a:solidFill>
                <a:latin typeface="Baseet"/>
              </a:rPr>
              <a:t>Rulers </a:t>
            </a:r>
            <a:r>
              <a:rPr lang="ar-SA" sz="2000" dirty="0">
                <a:solidFill>
                  <a:srgbClr val="3868B1"/>
                </a:solidFill>
                <a:latin typeface="Baseet"/>
              </a:rPr>
              <a:t>): </a:t>
            </a:r>
            <a:r>
              <a:rPr lang="ar-SA" sz="2000" dirty="0">
                <a:solidFill>
                  <a:schemeClr val="tx1"/>
                </a:solidFill>
                <a:latin typeface="Baseet"/>
              </a:rPr>
              <a:t>تساعدك على عرض مكان المحتويات في المستند وضبطه.</a:t>
            </a:r>
            <a:endParaRPr lang="ar-AE" sz="2000" dirty="0">
              <a:solidFill>
                <a:schemeClr val="tx1"/>
              </a:solidFill>
            </a:endParaRPr>
          </a:p>
        </p:txBody>
      </p:sp>
      <p:sp>
        <p:nvSpPr>
          <p:cNvPr id="7" name="شكل بيضاوي 6">
            <a:extLst>
              <a:ext uri="{FF2B5EF4-FFF2-40B4-BE49-F238E27FC236}">
                <a16:creationId xmlns:a16="http://schemas.microsoft.com/office/drawing/2014/main" id="{68D31DCD-5A69-4DD7-BABF-F5004784F067}"/>
              </a:ext>
            </a:extLst>
          </p:cNvPr>
          <p:cNvSpPr/>
          <p:nvPr/>
        </p:nvSpPr>
        <p:spPr>
          <a:xfrm>
            <a:off x="7348728" y="3200401"/>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a:t>ط</a:t>
            </a:r>
            <a:endParaRPr lang="ar-AE" b="1" dirty="0"/>
          </a:p>
        </p:txBody>
      </p:sp>
      <p:sp>
        <p:nvSpPr>
          <p:cNvPr id="8" name="مربع نص 7">
            <a:extLst>
              <a:ext uri="{FF2B5EF4-FFF2-40B4-BE49-F238E27FC236}">
                <a16:creationId xmlns:a16="http://schemas.microsoft.com/office/drawing/2014/main" id="{977852E6-27AF-45B8-B82F-522BB04D2640}"/>
              </a:ext>
            </a:extLst>
          </p:cNvPr>
          <p:cNvSpPr txBox="1"/>
          <p:nvPr/>
        </p:nvSpPr>
        <p:spPr>
          <a:xfrm>
            <a:off x="2051305" y="4348066"/>
            <a:ext cx="5349241"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just" rtl="1"/>
            <a:r>
              <a:rPr lang="ar-SA" sz="2000" dirty="0">
                <a:solidFill>
                  <a:srgbClr val="3868B1"/>
                </a:solidFill>
                <a:latin typeface="Baseet"/>
              </a:rPr>
              <a:t>شريط الحالة (</a:t>
            </a:r>
            <a:r>
              <a:rPr lang="en-US" sz="2000" dirty="0">
                <a:solidFill>
                  <a:srgbClr val="3868B1"/>
                </a:solidFill>
                <a:latin typeface="Baseet"/>
              </a:rPr>
              <a:t>The Status Bar </a:t>
            </a:r>
            <a:r>
              <a:rPr lang="ar-SA" sz="2000" dirty="0">
                <a:solidFill>
                  <a:srgbClr val="3868B1"/>
                </a:solidFill>
                <a:latin typeface="Baseet"/>
              </a:rPr>
              <a:t>): ي</a:t>
            </a:r>
            <a:r>
              <a:rPr lang="ar-SA" sz="2000" dirty="0">
                <a:solidFill>
                  <a:schemeClr val="tx1"/>
                </a:solidFill>
                <a:latin typeface="Baseet"/>
              </a:rPr>
              <a:t>عرض معلومات حول المستند الحالي مثل، إجمالي عدد الصفحات، ورقم الصفحة الحالية، وإجمالي عدد الكلمات في المستند، ولغة التدقيق الحالية، وحالة التدقيق.</a:t>
            </a:r>
            <a:endParaRPr lang="ar-AE" sz="2000" dirty="0">
              <a:solidFill>
                <a:schemeClr val="tx1"/>
              </a:solidFill>
            </a:endParaRPr>
          </a:p>
        </p:txBody>
      </p:sp>
      <p:sp>
        <p:nvSpPr>
          <p:cNvPr id="9" name="شكل بيضاوي 8">
            <a:extLst>
              <a:ext uri="{FF2B5EF4-FFF2-40B4-BE49-F238E27FC236}">
                <a16:creationId xmlns:a16="http://schemas.microsoft.com/office/drawing/2014/main" id="{7D50E123-A5A0-4578-A212-B063BDE8EE41}"/>
              </a:ext>
            </a:extLst>
          </p:cNvPr>
          <p:cNvSpPr/>
          <p:nvPr/>
        </p:nvSpPr>
        <p:spPr>
          <a:xfrm>
            <a:off x="7400544" y="4255475"/>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a:t>ي</a:t>
            </a:r>
            <a:endParaRPr lang="ar-AE" b="1" dirty="0"/>
          </a:p>
        </p:txBody>
      </p:sp>
    </p:spTree>
    <p:extLst>
      <p:ext uri="{BB962C8B-B14F-4D97-AF65-F5344CB8AC3E}">
        <p14:creationId xmlns:p14="http://schemas.microsoft.com/office/powerpoint/2010/main" val="1031888315"/>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15DFE281-8462-4C88-9E64-2DE4C757C2DD}"/>
              </a:ext>
            </a:extLst>
          </p:cNvPr>
          <p:cNvSpPr>
            <a:spLocks noGrp="1"/>
          </p:cNvSpPr>
          <p:nvPr>
            <p:ph type="title"/>
          </p:nvPr>
        </p:nvSpPr>
        <p:spPr/>
        <p:txBody>
          <a:bodyPr/>
          <a:lstStyle/>
          <a:p>
            <a:r>
              <a:rPr lang="ar-AE" sz="3200" b="1" dirty="0">
                <a:latin typeface="Segoe UI" panose="020B0502040204020203" pitchFamily="34" charset="0"/>
              </a:rPr>
              <a:t>التعداد النقطي والترقيم</a:t>
            </a:r>
            <a:endParaRPr lang="ar-AE" sz="6600" dirty="0"/>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2D45FB19-1413-49AB-B3CF-17CC4C8A88C8}"/>
              </a:ext>
            </a:extLst>
          </p:cNvPr>
          <p:cNvPicPr>
            <a:picLocks noGrp="1" noChangeAspect="1"/>
          </p:cNvPicPr>
          <p:nvPr>
            <p:ph idx="1"/>
          </p:nvPr>
        </p:nvPicPr>
        <p:blipFill rotWithShape="1">
          <a:blip r:embed="rId2"/>
          <a:srcRect l="24176" t="3208"/>
          <a:stretch/>
        </p:blipFill>
        <p:spPr>
          <a:xfrm>
            <a:off x="1261872" y="1417638"/>
            <a:ext cx="7644978" cy="2970496"/>
          </a:xfrm>
        </p:spPr>
      </p:pic>
      <p:pic>
        <p:nvPicPr>
          <p:cNvPr id="6" name="عنصر نائب للمحتوى 4" descr="صورة تحتوي على نص&#10;&#10;تم إنشاء الوصف تلقائياً">
            <a:extLst>
              <a:ext uri="{FF2B5EF4-FFF2-40B4-BE49-F238E27FC236}">
                <a16:creationId xmlns:a16="http://schemas.microsoft.com/office/drawing/2014/main" id="{84E13E16-F839-44CF-9DE0-4D39A0B2DAB1}"/>
              </a:ext>
            </a:extLst>
          </p:cNvPr>
          <p:cNvPicPr>
            <a:picLocks noChangeAspect="1"/>
          </p:cNvPicPr>
          <p:nvPr/>
        </p:nvPicPr>
        <p:blipFill rotWithShape="1">
          <a:blip r:embed="rId2"/>
          <a:srcRect t="3208" r="74378"/>
          <a:stretch/>
        </p:blipFill>
        <p:spPr bwMode="auto">
          <a:xfrm>
            <a:off x="64010" y="3062254"/>
            <a:ext cx="2965915" cy="3410394"/>
          </a:xfrm>
          <a:prstGeom prst="rect">
            <a:avLst/>
          </a:prstGeom>
          <a:noFill/>
          <a:ln w="9525">
            <a:noFill/>
            <a:miter lim="800000"/>
            <a:headEnd/>
            <a:tailEnd/>
          </a:ln>
        </p:spPr>
      </p:pic>
    </p:spTree>
    <p:extLst>
      <p:ext uri="{BB962C8B-B14F-4D97-AF65-F5344CB8AC3E}">
        <p14:creationId xmlns:p14="http://schemas.microsoft.com/office/powerpoint/2010/main" val="3377666931"/>
      </p:ext>
    </p:extLst>
  </p:cSld>
  <p:clrMapOvr>
    <a:masterClrMapping/>
  </p:clrMapOvr>
  <p:transition spd="slow">
    <p:push dir="u"/>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9B9D0D40-75B9-49B0-90DF-64B965FDC042}"/>
              </a:ext>
            </a:extLst>
          </p:cNvPr>
          <p:cNvSpPr>
            <a:spLocks noGrp="1"/>
          </p:cNvSpPr>
          <p:nvPr>
            <p:ph type="title"/>
          </p:nvPr>
        </p:nvSpPr>
        <p:spPr/>
        <p:txBody>
          <a:bodyPr/>
          <a:lstStyle/>
          <a:p>
            <a:r>
              <a:rPr lang="ar-JO" b="1" dirty="0"/>
              <a:t>محاذاة وضبط النص</a:t>
            </a:r>
            <a:endParaRPr lang="ar-AE" dirty="0"/>
          </a:p>
        </p:txBody>
      </p:sp>
      <p:pic>
        <p:nvPicPr>
          <p:cNvPr id="5" name="عنصر نائب للمحتوى 4" descr="صورة تحتوي على نص&#10;&#10;تم إنشاء الوصف تلقائياً">
            <a:extLst>
              <a:ext uri="{FF2B5EF4-FFF2-40B4-BE49-F238E27FC236}">
                <a16:creationId xmlns:a16="http://schemas.microsoft.com/office/drawing/2014/main" id="{8CFBC777-8372-4999-A3FF-EDEBF4FF691B}"/>
              </a:ext>
            </a:extLst>
          </p:cNvPr>
          <p:cNvPicPr>
            <a:picLocks noGrp="1" noChangeAspect="1"/>
          </p:cNvPicPr>
          <p:nvPr>
            <p:ph idx="1"/>
          </p:nvPr>
        </p:nvPicPr>
        <p:blipFill>
          <a:blip r:embed="rId2"/>
          <a:stretch>
            <a:fillRect/>
          </a:stretch>
        </p:blipFill>
        <p:spPr>
          <a:xfrm>
            <a:off x="457200" y="1648861"/>
            <a:ext cx="8229600" cy="4428640"/>
          </a:xfrm>
        </p:spPr>
      </p:pic>
    </p:spTree>
    <p:extLst>
      <p:ext uri="{BB962C8B-B14F-4D97-AF65-F5344CB8AC3E}">
        <p14:creationId xmlns:p14="http://schemas.microsoft.com/office/powerpoint/2010/main" val="665977205"/>
      </p:ext>
    </p:extLst>
  </p:cSld>
  <p:clrMapOvr>
    <a:masterClrMapping/>
  </p:clrMapOvr>
  <p:transition spd="slow">
    <p:push dir="u"/>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8818" y="736215"/>
            <a:ext cx="7772400" cy="610562"/>
          </a:xfrm>
        </p:spPr>
        <p:txBody>
          <a:bodyPr>
            <a:normAutofit/>
          </a:bodyPr>
          <a:lstStyle/>
          <a:p>
            <a:pPr algn="ctr"/>
            <a:r>
              <a:rPr lang="en-US" sz="3200" dirty="0"/>
              <a:t> </a:t>
            </a:r>
            <a:r>
              <a:rPr lang="ar-JO" sz="3200" dirty="0"/>
              <a:t>خيارات الفقرة</a:t>
            </a:r>
            <a:endParaRPr lang="ar-SA" sz="3200" dirty="0"/>
          </a:p>
        </p:txBody>
      </p:sp>
      <p:sp>
        <p:nvSpPr>
          <p:cNvPr id="3" name="Subtitle 2"/>
          <p:cNvSpPr>
            <a:spLocks noGrp="1"/>
          </p:cNvSpPr>
          <p:nvPr>
            <p:ph type="subTitle" idx="1"/>
          </p:nvPr>
        </p:nvSpPr>
        <p:spPr>
          <a:xfrm>
            <a:off x="588818" y="2424545"/>
            <a:ext cx="7772400" cy="5105400"/>
          </a:xfrm>
        </p:spPr>
        <p:txBody>
          <a:bodyPr>
            <a:normAutofit/>
          </a:bodyPr>
          <a:lstStyle/>
          <a:p>
            <a:pPr algn="just"/>
            <a:r>
              <a:rPr lang="ar-JO" dirty="0"/>
              <a:t>الآن بعد أن تعلمنا أساسيات علامات التبويب فلنلقي الضوء على نوع آخر من أنواع المحاذاة: البادئة. </a:t>
            </a:r>
            <a:endParaRPr lang="ar-SA" dirty="0"/>
          </a:p>
          <a:p>
            <a:pPr algn="just"/>
            <a:r>
              <a:rPr lang="ar-JO" dirty="0"/>
              <a:t>البادئة هي المسافة التي تم تعيينها أو تحديدها بين كل سطر من أسطر الفقرة و الهامش.</a:t>
            </a:r>
            <a:endParaRPr lang="ar-SA" dirty="0"/>
          </a:p>
          <a:p>
            <a:pPr algn="just"/>
            <a:r>
              <a:rPr lang="ar-JO" dirty="0"/>
              <a:t> سوف نلقي الضوء على تغيير تباعد الفقرات وإضافة الحدود والتظليل.</a:t>
            </a:r>
            <a:endParaRPr lang="ar-SA" dirty="0"/>
          </a:p>
        </p:txBody>
      </p:sp>
    </p:spTree>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333"/>
            <a:ext cx="7772400" cy="686762"/>
          </a:xfrm>
        </p:spPr>
        <p:txBody>
          <a:bodyPr>
            <a:normAutofit/>
          </a:bodyPr>
          <a:lstStyle/>
          <a:p>
            <a:r>
              <a:rPr lang="ar-SA" sz="2800" dirty="0"/>
              <a:t>المسافة البادئة</a:t>
            </a:r>
          </a:p>
        </p:txBody>
      </p:sp>
      <p:sp>
        <p:nvSpPr>
          <p:cNvPr id="3" name="Subtitle 2"/>
          <p:cNvSpPr>
            <a:spLocks noGrp="1"/>
          </p:cNvSpPr>
          <p:nvPr>
            <p:ph type="subTitle" idx="1"/>
          </p:nvPr>
        </p:nvSpPr>
        <p:spPr>
          <a:xfrm>
            <a:off x="3995928" y="3806954"/>
            <a:ext cx="4791456" cy="1913182"/>
          </a:xfrm>
        </p:spPr>
        <p:txBody>
          <a:bodyPr>
            <a:normAutofit fontScale="92500" lnSpcReduction="20000"/>
          </a:bodyPr>
          <a:lstStyle/>
          <a:p>
            <a:r>
              <a:rPr lang="ar-SA" b="1" dirty="0"/>
              <a:t>نوعين من علامات التبويب الإضافية:</a:t>
            </a:r>
          </a:p>
          <a:p>
            <a:pPr>
              <a:buFont typeface="Wingdings" panose="05000000000000000000" pitchFamily="2" charset="2"/>
              <a:buChar char="ü"/>
            </a:pPr>
            <a:r>
              <a:rPr lang="ar-SA" dirty="0"/>
              <a:t> المسافة البادئة للسطر الأول فقط وليس كل الفقرة. </a:t>
            </a:r>
          </a:p>
          <a:p>
            <a:pPr>
              <a:buFont typeface="Wingdings" panose="05000000000000000000" pitchFamily="2" charset="2"/>
              <a:buChar char="ü"/>
            </a:pPr>
            <a:r>
              <a:rPr lang="ar-SA" dirty="0"/>
              <a:t>والمسافة البادئة المعلقة وتقوم بالعكس: لا مسافة بادئة في السطر الأول في الفقرة لكن المسافة البادئة تكون في بقية أسطر الفقرة.</a:t>
            </a:r>
            <a:endParaRPr lang="en-US" dirty="0"/>
          </a:p>
          <a:p>
            <a:endParaRPr lang="ar-SA" dirty="0"/>
          </a:p>
        </p:txBody>
      </p:sp>
      <p:pic>
        <p:nvPicPr>
          <p:cNvPr id="5" name="صورة 4">
            <a:extLst>
              <a:ext uri="{FF2B5EF4-FFF2-40B4-BE49-F238E27FC236}">
                <a16:creationId xmlns:a16="http://schemas.microsoft.com/office/drawing/2014/main" id="{5661F4DE-9370-4DE6-8383-2BA34DEEA930}"/>
              </a:ext>
            </a:extLst>
          </p:cNvPr>
          <p:cNvPicPr>
            <a:picLocks noChangeAspect="1"/>
          </p:cNvPicPr>
          <p:nvPr/>
        </p:nvPicPr>
        <p:blipFill rotWithShape="1">
          <a:blip r:embed="rId2"/>
          <a:srcRect l="67200" t="25608" r="20875" b="23334"/>
          <a:stretch/>
        </p:blipFill>
        <p:spPr>
          <a:xfrm>
            <a:off x="356616" y="2614862"/>
            <a:ext cx="3450274" cy="4011816"/>
          </a:xfrm>
          <a:prstGeom prst="rect">
            <a:avLst/>
          </a:prstGeom>
        </p:spPr>
      </p:pic>
      <p:grpSp>
        <p:nvGrpSpPr>
          <p:cNvPr id="9" name="مجموعة 8">
            <a:extLst>
              <a:ext uri="{FF2B5EF4-FFF2-40B4-BE49-F238E27FC236}">
                <a16:creationId xmlns:a16="http://schemas.microsoft.com/office/drawing/2014/main" id="{B00E64D2-CC35-4E44-9BA0-DFE232F92795}"/>
              </a:ext>
            </a:extLst>
          </p:cNvPr>
          <p:cNvGrpSpPr/>
          <p:nvPr/>
        </p:nvGrpSpPr>
        <p:grpSpPr>
          <a:xfrm>
            <a:off x="557784" y="956056"/>
            <a:ext cx="8028432" cy="1658806"/>
            <a:chOff x="557784" y="956056"/>
            <a:chExt cx="8028432" cy="1658806"/>
          </a:xfrm>
        </p:grpSpPr>
        <p:pic>
          <p:nvPicPr>
            <p:cNvPr id="7" name="صورة 6" descr="صورة تحتوي على نص&#10;&#10;تم إنشاء الوصف تلقائياً">
              <a:extLst>
                <a:ext uri="{FF2B5EF4-FFF2-40B4-BE49-F238E27FC236}">
                  <a16:creationId xmlns:a16="http://schemas.microsoft.com/office/drawing/2014/main" id="{CA06849C-F755-48EB-8436-4A3A7E380537}"/>
                </a:ext>
              </a:extLst>
            </p:cNvPr>
            <p:cNvPicPr>
              <a:picLocks noChangeAspect="1"/>
            </p:cNvPicPr>
            <p:nvPr/>
          </p:nvPicPr>
          <p:blipFill rotWithShape="1">
            <a:blip r:embed="rId3"/>
            <a:srcRect b="37190"/>
            <a:stretch/>
          </p:blipFill>
          <p:spPr>
            <a:xfrm>
              <a:off x="557784" y="956056"/>
              <a:ext cx="8028432" cy="1509735"/>
            </a:xfrm>
            <a:prstGeom prst="rect">
              <a:avLst/>
            </a:prstGeom>
          </p:spPr>
        </p:pic>
        <p:sp>
          <p:nvSpPr>
            <p:cNvPr id="8" name="مستطيل 7">
              <a:extLst>
                <a:ext uri="{FF2B5EF4-FFF2-40B4-BE49-F238E27FC236}">
                  <a16:creationId xmlns:a16="http://schemas.microsoft.com/office/drawing/2014/main" id="{0C666A0B-21F4-4595-A799-2B0F5BDDAD08}"/>
                </a:ext>
              </a:extLst>
            </p:cNvPr>
            <p:cNvSpPr/>
            <p:nvPr/>
          </p:nvSpPr>
          <p:spPr>
            <a:xfrm>
              <a:off x="3483864" y="2231136"/>
              <a:ext cx="4974336" cy="383726"/>
            </a:xfrm>
            <a:prstGeom prst="rect">
              <a:avLst/>
            </a:prstGeom>
            <a:ln>
              <a:noFill/>
            </a:ln>
          </p:spPr>
          <p:style>
            <a:lnRef idx="2">
              <a:schemeClr val="dk1"/>
            </a:lnRef>
            <a:fillRef idx="1">
              <a:schemeClr val="lt1"/>
            </a:fillRef>
            <a:effectRef idx="0">
              <a:schemeClr val="dk1"/>
            </a:effectRef>
            <a:fontRef idx="minor">
              <a:schemeClr val="dk1"/>
            </a:fontRef>
          </p:style>
          <p:txBody>
            <a:bodyPr rtlCol="1" anchor="ctr"/>
            <a:lstStyle/>
            <a:p>
              <a:pPr algn="ctr"/>
              <a:endParaRPr lang="ar-AE"/>
            </a:p>
          </p:txBody>
        </p:sp>
      </p:grpSp>
    </p:spTree>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54182" y="571981"/>
            <a:ext cx="7772400" cy="686762"/>
          </a:xfrm>
        </p:spPr>
        <p:txBody>
          <a:bodyPr>
            <a:normAutofit/>
          </a:bodyPr>
          <a:lstStyle/>
          <a:p>
            <a:r>
              <a:rPr lang="ar-SA" sz="2800" dirty="0"/>
              <a:t>تباعد بين الفقرة</a:t>
            </a:r>
          </a:p>
        </p:txBody>
      </p:sp>
      <p:sp>
        <p:nvSpPr>
          <p:cNvPr id="3" name="Subtitle 2"/>
          <p:cNvSpPr>
            <a:spLocks noGrp="1"/>
          </p:cNvSpPr>
          <p:nvPr>
            <p:ph type="subTitle" idx="1"/>
          </p:nvPr>
        </p:nvSpPr>
        <p:spPr>
          <a:xfrm>
            <a:off x="762000" y="2133600"/>
            <a:ext cx="7772400" cy="4876800"/>
          </a:xfrm>
        </p:spPr>
        <p:txBody>
          <a:bodyPr>
            <a:normAutofit/>
          </a:bodyPr>
          <a:lstStyle/>
          <a:p>
            <a:r>
              <a:rPr lang="ar-JO" dirty="0"/>
              <a:t>لتغيير التباعد بين الفقرات أولا ضع المؤشر في الفقرة التي تريد تغييرها. ثم أُنقر أمر التباعد في تبويب الشريط الرئيسي واختر التباعد المناسب.</a:t>
            </a:r>
            <a:endParaRPr lang="en-US" dirty="0"/>
          </a:p>
          <a:p>
            <a:endParaRPr lang="ar-SA" dirty="0"/>
          </a:p>
        </p:txBody>
      </p:sp>
      <p:pic>
        <p:nvPicPr>
          <p:cNvPr id="4" name="صورة 41"/>
          <p:cNvPicPr/>
          <p:nvPr/>
        </p:nvPicPr>
        <p:blipFill>
          <a:blip r:embed="rId2" cstate="print"/>
          <a:srcRect/>
          <a:stretch>
            <a:fillRect/>
          </a:stretch>
        </p:blipFill>
        <p:spPr bwMode="auto">
          <a:xfrm>
            <a:off x="2257185" y="3429002"/>
            <a:ext cx="4500233" cy="2616847"/>
          </a:xfrm>
          <a:prstGeom prst="rect">
            <a:avLst/>
          </a:prstGeom>
          <a:noFill/>
          <a:ln w="9525">
            <a:noFill/>
            <a:miter lim="800000"/>
            <a:headEnd/>
            <a:tailEnd/>
          </a:ln>
        </p:spPr>
      </p:pic>
    </p:spTree>
  </p:cSld>
  <p:clrMapOvr>
    <a:masterClrMapping/>
  </p:clrMapOvr>
  <p:transition spd="slow">
    <p:push dir="u"/>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71975" y="511176"/>
            <a:ext cx="7772400" cy="631825"/>
          </a:xfrm>
        </p:spPr>
        <p:txBody>
          <a:bodyPr>
            <a:normAutofit/>
          </a:bodyPr>
          <a:lstStyle/>
          <a:p>
            <a:r>
              <a:rPr lang="ar-JO" sz="2400" dirty="0"/>
              <a:t>إضافة الحدود والتظليل باستخدام علامة تبويب الشريط الرئيسي</a:t>
            </a:r>
            <a:endParaRPr lang="ar-SA" sz="2400" dirty="0"/>
          </a:p>
        </p:txBody>
      </p:sp>
      <p:sp>
        <p:nvSpPr>
          <p:cNvPr id="3" name="Subtitle 2"/>
          <p:cNvSpPr>
            <a:spLocks noGrp="1"/>
          </p:cNvSpPr>
          <p:nvPr>
            <p:ph type="subTitle" idx="1"/>
          </p:nvPr>
        </p:nvSpPr>
        <p:spPr>
          <a:xfrm>
            <a:off x="1025236" y="1349375"/>
            <a:ext cx="7696200" cy="1612392"/>
          </a:xfrm>
        </p:spPr>
        <p:txBody>
          <a:bodyPr>
            <a:normAutofit/>
          </a:bodyPr>
          <a:lstStyle/>
          <a:p>
            <a:r>
              <a:rPr lang="ar-JO" sz="2000" dirty="0"/>
              <a:t>يمكنك جعل الفقرات أكثر تنوعا عن طريق إضافة تأثيرات مثل الحدود أو التظليل. أولا حدد الفقرات التي تريد تنسيقها. </a:t>
            </a:r>
            <a:endParaRPr lang="ar-SA" sz="2000" dirty="0"/>
          </a:p>
          <a:p>
            <a:r>
              <a:rPr lang="ar-JO" sz="2000" dirty="0"/>
              <a:t>(إذا كان لتنسيق فقرة واحدة يمكنك ببساطة وضع المؤشر في الفقرة.) لتطبيق الحدود أُنقر على زر الحدود في علامة تبويب الشريط الرئيسي واختيار نوع الحدود التي تريد تطبيقها.</a:t>
            </a:r>
            <a:endParaRPr lang="en-US" sz="2000" dirty="0"/>
          </a:p>
          <a:p>
            <a:endParaRPr lang="ar-SA" sz="2000" dirty="0"/>
          </a:p>
        </p:txBody>
      </p:sp>
      <p:pic>
        <p:nvPicPr>
          <p:cNvPr id="4" name="صورة 42"/>
          <p:cNvPicPr/>
          <p:nvPr/>
        </p:nvPicPr>
        <p:blipFill>
          <a:blip r:embed="rId2" cstate="print"/>
          <a:srcRect/>
          <a:stretch>
            <a:fillRect/>
          </a:stretch>
        </p:blipFill>
        <p:spPr bwMode="auto">
          <a:xfrm>
            <a:off x="1780655" y="2843787"/>
            <a:ext cx="5755040" cy="3503041"/>
          </a:xfrm>
          <a:prstGeom prst="rect">
            <a:avLst/>
          </a:prstGeom>
          <a:noFill/>
          <a:ln w="9525">
            <a:noFill/>
            <a:miter lim="800000"/>
            <a:headEnd/>
            <a:tailEnd/>
          </a:ln>
        </p:spPr>
      </p:pic>
    </p:spTree>
  </p:cSld>
  <p:clrMapOvr>
    <a:masterClrMapping/>
  </p:clrMapOvr>
  <p:transition spd="slow">
    <p:push dir="u"/>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9327" y="653908"/>
            <a:ext cx="7772400" cy="708025"/>
          </a:xfrm>
        </p:spPr>
        <p:txBody>
          <a:bodyPr>
            <a:normAutofit/>
          </a:bodyPr>
          <a:lstStyle/>
          <a:p>
            <a:r>
              <a:rPr lang="ar-SA" sz="2800" dirty="0"/>
              <a:t>استخدام مربع حوار الحدود والتظليل</a:t>
            </a:r>
          </a:p>
        </p:txBody>
      </p:sp>
      <p:sp>
        <p:nvSpPr>
          <p:cNvPr id="3" name="Subtitle 2"/>
          <p:cNvSpPr>
            <a:spLocks noGrp="1"/>
          </p:cNvSpPr>
          <p:nvPr>
            <p:ph type="subTitle" idx="1"/>
          </p:nvPr>
        </p:nvSpPr>
        <p:spPr>
          <a:xfrm>
            <a:off x="1066800" y="1932709"/>
            <a:ext cx="7391400" cy="4953000"/>
          </a:xfrm>
        </p:spPr>
        <p:txBody>
          <a:bodyPr>
            <a:normAutofit/>
          </a:bodyPr>
          <a:lstStyle/>
          <a:p>
            <a:pPr algn="just"/>
            <a:r>
              <a:rPr lang="ar-JO" dirty="0"/>
              <a:t>رغم أن أوامر الحدود والتظليل في تبويب الشريط الرئيسي هي أكبر لتنسيق سريع حيث أن الخيارات المتاحة محدودة. ولعرض مزيد من الخيارات أُنقر أمر حدود وتظليل في لائحة الحدود.</a:t>
            </a:r>
            <a:endParaRPr lang="en-US" dirty="0"/>
          </a:p>
          <a:p>
            <a:pPr algn="just"/>
            <a:endParaRPr lang="ar-SA" dirty="0"/>
          </a:p>
        </p:txBody>
      </p:sp>
      <p:pic>
        <p:nvPicPr>
          <p:cNvPr id="4" name="صورة 44"/>
          <p:cNvPicPr/>
          <p:nvPr/>
        </p:nvPicPr>
        <p:blipFill>
          <a:blip r:embed="rId2" cstate="print"/>
          <a:srcRect/>
          <a:stretch>
            <a:fillRect/>
          </a:stretch>
        </p:blipFill>
        <p:spPr bwMode="auto">
          <a:xfrm>
            <a:off x="1066800" y="3429000"/>
            <a:ext cx="6422136" cy="3008376"/>
          </a:xfrm>
          <a:prstGeom prst="rect">
            <a:avLst/>
          </a:prstGeom>
          <a:noFill/>
          <a:ln w="9525">
            <a:noFill/>
            <a:miter lim="800000"/>
            <a:headEnd/>
            <a:tailEnd/>
          </a:ln>
        </p:spPr>
      </p:pic>
    </p:spTree>
  </p:cSld>
  <p:clrMapOvr>
    <a:masterClrMapping/>
  </p:clrMapOvr>
  <p:transition spd="slow">
    <p:push dir="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60A2F256-6605-41AA-AA65-8558C9C7B283}"/>
              </a:ext>
            </a:extLst>
          </p:cNvPr>
          <p:cNvSpPr>
            <a:spLocks noGrp="1"/>
          </p:cNvSpPr>
          <p:nvPr>
            <p:ph type="title"/>
          </p:nvPr>
        </p:nvSpPr>
        <p:spPr/>
        <p:txBody>
          <a:bodyPr/>
          <a:lstStyle/>
          <a:p>
            <a:r>
              <a:rPr lang="ar-SA" dirty="0"/>
              <a:t>التظليل</a:t>
            </a:r>
            <a:endParaRPr lang="ar-AE" dirty="0"/>
          </a:p>
        </p:txBody>
      </p:sp>
      <p:pic>
        <p:nvPicPr>
          <p:cNvPr id="5" name="عنصر نائب للمحتوى 4">
            <a:extLst>
              <a:ext uri="{FF2B5EF4-FFF2-40B4-BE49-F238E27FC236}">
                <a16:creationId xmlns:a16="http://schemas.microsoft.com/office/drawing/2014/main" id="{40D44753-040D-43FA-B462-AAA6E2449A1F}"/>
              </a:ext>
            </a:extLst>
          </p:cNvPr>
          <p:cNvPicPr>
            <a:picLocks noGrp="1" noChangeAspect="1"/>
          </p:cNvPicPr>
          <p:nvPr>
            <p:ph idx="1"/>
          </p:nvPr>
        </p:nvPicPr>
        <p:blipFill>
          <a:blip r:embed="rId2"/>
          <a:stretch>
            <a:fillRect/>
          </a:stretch>
        </p:blipFill>
        <p:spPr>
          <a:xfrm>
            <a:off x="201169" y="1782129"/>
            <a:ext cx="8824085" cy="2664586"/>
          </a:xfrm>
        </p:spPr>
      </p:pic>
    </p:spTree>
    <p:extLst>
      <p:ext uri="{BB962C8B-B14F-4D97-AF65-F5344CB8AC3E}">
        <p14:creationId xmlns:p14="http://schemas.microsoft.com/office/powerpoint/2010/main" val="210163187"/>
      </p:ext>
    </p:extLst>
  </p:cSld>
  <p:clrMapOvr>
    <a:masterClrMapping/>
  </p:clrMapOvr>
  <p:transition spd="slow">
    <p:push dir="u"/>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4127" y="571502"/>
            <a:ext cx="7772400" cy="685799"/>
          </a:xfrm>
        </p:spPr>
        <p:txBody>
          <a:bodyPr>
            <a:normAutofit/>
          </a:bodyPr>
          <a:lstStyle/>
          <a:p>
            <a:pPr algn="ctr"/>
            <a:r>
              <a:rPr lang="en-US" sz="3200" dirty="0"/>
              <a:t> </a:t>
            </a:r>
            <a:r>
              <a:rPr lang="ar-JO" sz="3200" dirty="0"/>
              <a:t>استخدام علامات التبويب</a:t>
            </a:r>
            <a:endParaRPr lang="ar-SA" sz="3200" dirty="0"/>
          </a:p>
        </p:txBody>
      </p:sp>
      <p:sp>
        <p:nvSpPr>
          <p:cNvPr id="3" name="Subtitle 2"/>
          <p:cNvSpPr>
            <a:spLocks noGrp="1"/>
          </p:cNvSpPr>
          <p:nvPr>
            <p:ph type="subTitle" idx="1"/>
          </p:nvPr>
        </p:nvSpPr>
        <p:spPr>
          <a:xfrm>
            <a:off x="464127" y="2209800"/>
            <a:ext cx="7772400" cy="5029200"/>
          </a:xfrm>
        </p:spPr>
        <p:txBody>
          <a:bodyPr>
            <a:normAutofit/>
          </a:bodyPr>
          <a:lstStyle/>
          <a:p>
            <a:pPr algn="just"/>
            <a:r>
              <a:rPr lang="ar-JO" dirty="0"/>
              <a:t>تحدثنا عن استخدام المحاذاة لموقع النص في الصفحة.</a:t>
            </a:r>
            <a:endParaRPr lang="ar-SA" dirty="0"/>
          </a:p>
          <a:p>
            <a:pPr algn="just"/>
            <a:r>
              <a:rPr lang="ar-JO" dirty="0"/>
              <a:t> وفي هذا القسم سنتحدث عن وضع النص بصورة أكثر دقة باستخدام علامات التبويب.</a:t>
            </a:r>
            <a:endParaRPr lang="en-US" dirty="0"/>
          </a:p>
          <a:p>
            <a:pPr algn="just"/>
            <a:endParaRPr lang="ar-SA" dirty="0"/>
          </a:p>
        </p:txBody>
      </p:sp>
    </p:spTree>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6418" y="686762"/>
            <a:ext cx="7772400" cy="534362"/>
          </a:xfrm>
        </p:spPr>
        <p:txBody>
          <a:bodyPr>
            <a:normAutofit/>
          </a:bodyPr>
          <a:lstStyle/>
          <a:p>
            <a:r>
              <a:rPr lang="ar-SA" sz="2800" dirty="0"/>
              <a:t>أنواع علامات التبويب</a:t>
            </a:r>
          </a:p>
        </p:txBody>
      </p:sp>
      <p:sp>
        <p:nvSpPr>
          <p:cNvPr id="3" name="Subtitle 2"/>
          <p:cNvSpPr>
            <a:spLocks noGrp="1"/>
          </p:cNvSpPr>
          <p:nvPr>
            <p:ph type="subTitle" idx="1"/>
          </p:nvPr>
        </p:nvSpPr>
        <p:spPr>
          <a:xfrm>
            <a:off x="436418" y="2050472"/>
            <a:ext cx="7772400" cy="5181600"/>
          </a:xfrm>
        </p:spPr>
        <p:txBody>
          <a:bodyPr>
            <a:normAutofit/>
          </a:bodyPr>
          <a:lstStyle/>
          <a:p>
            <a:r>
              <a:rPr lang="ar-JO" dirty="0"/>
              <a:t>علامات التبويب عبارة عن أماكن محددة مسبقا في المستند ويمكنها مساعدتك في وضع النص بسرعة وتناسق في الموقع الذي تريده.</a:t>
            </a:r>
            <a:endParaRPr lang="ar-SA" dirty="0"/>
          </a:p>
          <a:p>
            <a:pPr marL="0" indent="0">
              <a:buNone/>
            </a:pPr>
            <a:r>
              <a:rPr lang="ar-JO" b="1" dirty="0"/>
              <a:t> وهناك خمسة أنواع من علامات التبويب:</a:t>
            </a:r>
            <a:endParaRPr lang="en-US" b="1" dirty="0"/>
          </a:p>
          <a:p>
            <a:pPr>
              <a:buFont typeface="Wingdings" pitchFamily="2" charset="2"/>
              <a:buChar char="Ø"/>
            </a:pPr>
            <a:r>
              <a:rPr lang="ar-JO" dirty="0"/>
              <a:t>علامة جدولة يسرى          </a:t>
            </a:r>
            <a:endParaRPr lang="en-US" dirty="0"/>
          </a:p>
          <a:p>
            <a:pPr>
              <a:buFont typeface="Wingdings" pitchFamily="2" charset="2"/>
              <a:buChar char="Ø"/>
            </a:pPr>
            <a:r>
              <a:rPr lang="ar-JO" dirty="0"/>
              <a:t>علامة جدولة يمنى           </a:t>
            </a:r>
            <a:endParaRPr lang="en-US" dirty="0"/>
          </a:p>
          <a:p>
            <a:pPr>
              <a:buFont typeface="Wingdings" pitchFamily="2" charset="2"/>
              <a:buChar char="Ø"/>
            </a:pPr>
            <a:r>
              <a:rPr lang="ar-JO" dirty="0"/>
              <a:t>علامة جدولة إلى الوسط     </a:t>
            </a:r>
            <a:endParaRPr lang="en-US" dirty="0"/>
          </a:p>
          <a:p>
            <a:pPr>
              <a:buFont typeface="Wingdings" pitchFamily="2" charset="2"/>
              <a:buChar char="Ø"/>
            </a:pPr>
            <a:r>
              <a:rPr lang="ar-JO" dirty="0"/>
              <a:t>علامة جدولة عشرية        </a:t>
            </a:r>
            <a:endParaRPr lang="en-US" dirty="0"/>
          </a:p>
          <a:p>
            <a:pPr>
              <a:buFont typeface="Wingdings" pitchFamily="2" charset="2"/>
              <a:buChar char="Ø"/>
            </a:pPr>
            <a:r>
              <a:rPr lang="ar-JO" dirty="0"/>
              <a:t>علامة جدولة ذات خط عمودي</a:t>
            </a:r>
            <a:endParaRPr lang="en-US" dirty="0"/>
          </a:p>
          <a:p>
            <a:endParaRPr lang="ar-SA" dirty="0"/>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5152" y="2"/>
            <a:ext cx="7772400" cy="631825"/>
          </a:xfrm>
        </p:spPr>
        <p:txBody>
          <a:bodyPr>
            <a:normAutofit/>
          </a:bodyPr>
          <a:lstStyle/>
          <a:p>
            <a:r>
              <a:rPr lang="ar-JO" sz="2800" dirty="0"/>
              <a:t>نظرة عامة على واجهة الاستخدام</a:t>
            </a:r>
            <a:endParaRPr lang="ar-SA" sz="2800" dirty="0"/>
          </a:p>
        </p:txBody>
      </p:sp>
      <p:pic>
        <p:nvPicPr>
          <p:cNvPr id="4" name="صورة 3">
            <a:extLst>
              <a:ext uri="{FF2B5EF4-FFF2-40B4-BE49-F238E27FC236}">
                <a16:creationId xmlns:a16="http://schemas.microsoft.com/office/drawing/2014/main" id="{125CF167-22DB-4C0E-B6C4-27279F38FB81}"/>
              </a:ext>
            </a:extLst>
          </p:cNvPr>
          <p:cNvPicPr>
            <a:picLocks noChangeAspect="1"/>
          </p:cNvPicPr>
          <p:nvPr/>
        </p:nvPicPr>
        <p:blipFill rotWithShape="1">
          <a:blip r:embed="rId2"/>
          <a:srcRect t="1296"/>
          <a:stretch/>
        </p:blipFill>
        <p:spPr>
          <a:xfrm>
            <a:off x="0" y="631827"/>
            <a:ext cx="9157716" cy="6226175"/>
          </a:xfrm>
          <a:prstGeom prst="rect">
            <a:avLst/>
          </a:prstGeom>
        </p:spPr>
      </p:pic>
      <p:sp>
        <p:nvSpPr>
          <p:cNvPr id="6" name="مربع نص 5">
            <a:extLst>
              <a:ext uri="{FF2B5EF4-FFF2-40B4-BE49-F238E27FC236}">
                <a16:creationId xmlns:a16="http://schemas.microsoft.com/office/drawing/2014/main" id="{26DDA0FB-EAA8-4D5D-90E3-1ECD13A34BD6}"/>
              </a:ext>
            </a:extLst>
          </p:cNvPr>
          <p:cNvSpPr txBox="1"/>
          <p:nvPr/>
        </p:nvSpPr>
        <p:spPr>
          <a:xfrm>
            <a:off x="2046733" y="2778786"/>
            <a:ext cx="5349241" cy="1631216"/>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just" rtl="1"/>
            <a:r>
              <a:rPr lang="ar-SA" sz="2000" dirty="0">
                <a:solidFill>
                  <a:srgbClr val="3868B1"/>
                </a:solidFill>
                <a:latin typeface="Baseet"/>
              </a:rPr>
              <a:t>أزرار طريقة العرض (</a:t>
            </a:r>
            <a:r>
              <a:rPr lang="en-US" sz="2000" dirty="0">
                <a:solidFill>
                  <a:srgbClr val="3868B1"/>
                </a:solidFill>
                <a:latin typeface="Baseet"/>
              </a:rPr>
              <a:t>View Buttons </a:t>
            </a:r>
            <a:r>
              <a:rPr lang="ar-SA" sz="2000" dirty="0">
                <a:solidFill>
                  <a:srgbClr val="3868B1"/>
                </a:solidFill>
                <a:latin typeface="Baseet"/>
              </a:rPr>
              <a:t>): </a:t>
            </a:r>
            <a:r>
              <a:rPr lang="ar-SA" sz="2000" dirty="0">
                <a:solidFill>
                  <a:schemeClr val="tx1"/>
                </a:solidFill>
                <a:latin typeface="Baseet"/>
              </a:rPr>
              <a:t>تسمح لك الأزرار الثلاثة لطريق العرض، وضع القراءة (</a:t>
            </a:r>
            <a:r>
              <a:rPr lang="en-US" sz="2000" dirty="0">
                <a:solidFill>
                  <a:schemeClr val="tx1"/>
                </a:solidFill>
                <a:latin typeface="Baseet"/>
              </a:rPr>
              <a:t>Read Mode</a:t>
            </a:r>
            <a:r>
              <a:rPr lang="ar-SA" sz="2000" dirty="0">
                <a:solidFill>
                  <a:schemeClr val="tx1"/>
                </a:solidFill>
                <a:latin typeface="Baseet"/>
              </a:rPr>
              <a:t>)</a:t>
            </a:r>
            <a:r>
              <a:rPr lang="en-US" sz="2000" dirty="0">
                <a:solidFill>
                  <a:schemeClr val="tx1"/>
                </a:solidFill>
                <a:latin typeface="Baseet"/>
              </a:rPr>
              <a:t>، </a:t>
            </a:r>
            <a:r>
              <a:rPr lang="ar-SA" sz="2000" dirty="0">
                <a:solidFill>
                  <a:schemeClr val="tx1"/>
                </a:solidFill>
                <a:latin typeface="Baseet"/>
              </a:rPr>
              <a:t>وتخطيط الطباعة (</a:t>
            </a:r>
            <a:r>
              <a:rPr lang="en-US" sz="2000" dirty="0">
                <a:solidFill>
                  <a:schemeClr val="tx1"/>
                </a:solidFill>
                <a:latin typeface="Baseet"/>
              </a:rPr>
              <a:t>Print Layout</a:t>
            </a:r>
            <a:r>
              <a:rPr lang="ar-SA" sz="2000" dirty="0">
                <a:solidFill>
                  <a:schemeClr val="tx1"/>
                </a:solidFill>
                <a:latin typeface="Baseet"/>
              </a:rPr>
              <a:t>)</a:t>
            </a:r>
            <a:r>
              <a:rPr lang="en-US" sz="2000" dirty="0">
                <a:solidFill>
                  <a:schemeClr val="tx1"/>
                </a:solidFill>
                <a:latin typeface="Baseet"/>
              </a:rPr>
              <a:t>، </a:t>
            </a:r>
            <a:r>
              <a:rPr lang="ar-SA" sz="2000" dirty="0">
                <a:solidFill>
                  <a:schemeClr val="tx1"/>
                </a:solidFill>
                <a:latin typeface="Baseet"/>
              </a:rPr>
              <a:t>وتخطيط الويب (</a:t>
            </a:r>
            <a:r>
              <a:rPr lang="en-US" sz="2000" dirty="0">
                <a:solidFill>
                  <a:schemeClr val="tx1"/>
                </a:solidFill>
                <a:latin typeface="Baseet"/>
              </a:rPr>
              <a:t>Web layout </a:t>
            </a:r>
            <a:r>
              <a:rPr lang="ar-SA" sz="2000" dirty="0">
                <a:solidFill>
                  <a:schemeClr val="tx1"/>
                </a:solidFill>
                <a:latin typeface="Baseet"/>
              </a:rPr>
              <a:t>) الموجودة على الجانب الأيمن من شريط الحالة (</a:t>
            </a:r>
            <a:r>
              <a:rPr lang="en-US" sz="2000" dirty="0">
                <a:solidFill>
                  <a:schemeClr val="tx1"/>
                </a:solidFill>
                <a:latin typeface="Baseet"/>
              </a:rPr>
              <a:t>Status </a:t>
            </a:r>
            <a:r>
              <a:rPr lang="ar-SA" sz="2000" dirty="0">
                <a:solidFill>
                  <a:schemeClr val="tx1"/>
                </a:solidFill>
                <a:latin typeface="Baseet"/>
              </a:rPr>
              <a:t>) التبديل بسهولة بين طرق عرض المستند.</a:t>
            </a:r>
            <a:endParaRPr lang="ar-AE" sz="2000" dirty="0">
              <a:solidFill>
                <a:schemeClr val="tx1"/>
              </a:solidFill>
            </a:endParaRPr>
          </a:p>
        </p:txBody>
      </p:sp>
      <p:sp>
        <p:nvSpPr>
          <p:cNvPr id="7" name="شكل بيضاوي 6">
            <a:extLst>
              <a:ext uri="{FF2B5EF4-FFF2-40B4-BE49-F238E27FC236}">
                <a16:creationId xmlns:a16="http://schemas.microsoft.com/office/drawing/2014/main" id="{68D31DCD-5A69-4DD7-BABF-F5004784F067}"/>
              </a:ext>
            </a:extLst>
          </p:cNvPr>
          <p:cNvSpPr/>
          <p:nvPr/>
        </p:nvSpPr>
        <p:spPr>
          <a:xfrm>
            <a:off x="7321298" y="2550187"/>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a:t>ك</a:t>
            </a:r>
            <a:endParaRPr lang="ar-AE" b="1" dirty="0"/>
          </a:p>
        </p:txBody>
      </p:sp>
      <p:sp>
        <p:nvSpPr>
          <p:cNvPr id="8" name="مربع نص 7">
            <a:extLst>
              <a:ext uri="{FF2B5EF4-FFF2-40B4-BE49-F238E27FC236}">
                <a16:creationId xmlns:a16="http://schemas.microsoft.com/office/drawing/2014/main" id="{977852E6-27AF-45B8-B82F-522BB04D2640}"/>
              </a:ext>
            </a:extLst>
          </p:cNvPr>
          <p:cNvSpPr txBox="1"/>
          <p:nvPr/>
        </p:nvSpPr>
        <p:spPr>
          <a:xfrm>
            <a:off x="2051305" y="4539164"/>
            <a:ext cx="5349241"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just" rtl="1"/>
            <a:r>
              <a:rPr lang="ar-SA" sz="2000" dirty="0">
                <a:solidFill>
                  <a:srgbClr val="3868B1"/>
                </a:solidFill>
                <a:latin typeface="Baseet"/>
              </a:rPr>
              <a:t>أزرار شريط تمرير التكبير/التصغير (</a:t>
            </a:r>
            <a:r>
              <a:rPr lang="en-US" sz="2000" dirty="0">
                <a:solidFill>
                  <a:srgbClr val="3868B1"/>
                </a:solidFill>
                <a:latin typeface="Baseet"/>
              </a:rPr>
              <a:t>Zoom Slider and Buttons </a:t>
            </a:r>
            <a:r>
              <a:rPr lang="ar-SA" sz="2000" dirty="0">
                <a:solidFill>
                  <a:srgbClr val="3868B1"/>
                </a:solidFill>
                <a:latin typeface="Baseet"/>
              </a:rPr>
              <a:t>): </a:t>
            </a:r>
            <a:r>
              <a:rPr lang="ar-SA" sz="2000" dirty="0">
                <a:solidFill>
                  <a:schemeClr val="tx1"/>
                </a:solidFill>
                <a:latin typeface="Baseet"/>
              </a:rPr>
              <a:t>تتيح لك سهولة ضبط مستوى تكبير/تصغير محتويات المستند وفًقا لراحتك</a:t>
            </a:r>
            <a:r>
              <a:rPr lang="ar-SA" sz="2000" dirty="0">
                <a:solidFill>
                  <a:srgbClr val="3868B1"/>
                </a:solidFill>
                <a:latin typeface="Baseet"/>
              </a:rPr>
              <a:t>.</a:t>
            </a:r>
            <a:endParaRPr lang="ar-AE" sz="2000" dirty="0">
              <a:solidFill>
                <a:schemeClr val="tx1"/>
              </a:solidFill>
            </a:endParaRPr>
          </a:p>
        </p:txBody>
      </p:sp>
      <p:sp>
        <p:nvSpPr>
          <p:cNvPr id="9" name="شكل بيضاوي 8">
            <a:extLst>
              <a:ext uri="{FF2B5EF4-FFF2-40B4-BE49-F238E27FC236}">
                <a16:creationId xmlns:a16="http://schemas.microsoft.com/office/drawing/2014/main" id="{7D50E123-A5A0-4578-A212-B063BDE8EE41}"/>
              </a:ext>
            </a:extLst>
          </p:cNvPr>
          <p:cNvSpPr/>
          <p:nvPr/>
        </p:nvSpPr>
        <p:spPr>
          <a:xfrm>
            <a:off x="7374638" y="4410004"/>
            <a:ext cx="512064" cy="457201"/>
          </a:xfrm>
          <a:prstGeom prst="ellipse">
            <a:avLst/>
          </a:prstGeom>
          <a:solidFill>
            <a:srgbClr val="10874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a:t>ل</a:t>
            </a:r>
            <a:endParaRPr lang="ar-AE" b="1" dirty="0"/>
          </a:p>
        </p:txBody>
      </p:sp>
      <p:sp>
        <p:nvSpPr>
          <p:cNvPr id="10" name="مربع نص 9">
            <a:extLst>
              <a:ext uri="{FF2B5EF4-FFF2-40B4-BE49-F238E27FC236}">
                <a16:creationId xmlns:a16="http://schemas.microsoft.com/office/drawing/2014/main" id="{F36CEE1B-5661-4E74-9C5A-950F8A88454F}"/>
              </a:ext>
            </a:extLst>
          </p:cNvPr>
          <p:cNvSpPr txBox="1"/>
          <p:nvPr/>
        </p:nvSpPr>
        <p:spPr>
          <a:xfrm>
            <a:off x="402334" y="5652970"/>
            <a:ext cx="5349240" cy="738664"/>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pPr algn="r" rtl="1"/>
            <a:r>
              <a:rPr lang="ar-AE" sz="1400" b="1" dirty="0">
                <a:solidFill>
                  <a:srgbClr val="231F20"/>
                </a:solidFill>
                <a:latin typeface="Segoe UI" panose="020B0502040204020203" pitchFamily="34" charset="0"/>
                <a:cs typeface="Segoe UI" panose="020B0502040204020203" pitchFamily="34" charset="0"/>
              </a:rPr>
              <a:t>عند تحريك الفأرة فوق معظم الأوامــر، يتم عرض أداة التلميح</a:t>
            </a:r>
            <a:r>
              <a:rPr lang="en-US" sz="1400" b="1" dirty="0">
                <a:solidFill>
                  <a:srgbClr val="231F20"/>
                </a:solidFill>
                <a:latin typeface="Segoe UI" panose="020B0502040204020203" pitchFamily="34" charset="0"/>
                <a:cs typeface="Segoe UI" panose="020B0502040204020203" pitchFamily="34" charset="0"/>
              </a:rPr>
              <a:t> </a:t>
            </a:r>
            <a:r>
              <a:rPr lang="ar-SA" sz="1400" b="1" dirty="0">
                <a:solidFill>
                  <a:srgbClr val="231F20"/>
                </a:solidFill>
                <a:latin typeface="Segoe UI" panose="020B0502040204020203" pitchFamily="34" charset="0"/>
                <a:cs typeface="Segoe UI" panose="020B0502040204020203" pitchFamily="34" charset="0"/>
              </a:rPr>
              <a:t>(</a:t>
            </a:r>
            <a:r>
              <a:rPr lang="en-US" sz="1400" b="1" dirty="0">
                <a:solidFill>
                  <a:srgbClr val="231F20"/>
                </a:solidFill>
                <a:latin typeface="Segoe UI" panose="020B0502040204020203" pitchFamily="34" charset="0"/>
                <a:cs typeface="Segoe UI" panose="020B0502040204020203" pitchFamily="34" charset="0"/>
              </a:rPr>
              <a:t>Tooltip </a:t>
            </a:r>
            <a:r>
              <a:rPr lang="ar-SA" sz="1400" b="1" dirty="0">
                <a:solidFill>
                  <a:srgbClr val="231F20"/>
                </a:solidFill>
                <a:latin typeface="Segoe UI" panose="020B0502040204020203" pitchFamily="34" charset="0"/>
                <a:cs typeface="Segoe UI" panose="020B0502040204020203" pitchFamily="34" charset="0"/>
              </a:rPr>
              <a:t>). </a:t>
            </a:r>
            <a:r>
              <a:rPr lang="ar-AE" sz="1400" b="1" dirty="0">
                <a:solidFill>
                  <a:srgbClr val="231F20"/>
                </a:solidFill>
                <a:latin typeface="Segoe UI" panose="020B0502040204020203" pitchFamily="34" charset="0"/>
                <a:cs typeface="Segoe UI" panose="020B0502040204020203" pitchFamily="34" charset="0"/>
              </a:rPr>
              <a:t>وهذا يوفر وصًفا موجًزا عن هذا الأمر. كما تظهر اختصارات لوحة المفاتيح الخاصة بهذا الزر، إذا وجدت.</a:t>
            </a:r>
          </a:p>
        </p:txBody>
      </p:sp>
      <p:sp>
        <p:nvSpPr>
          <p:cNvPr id="3" name="مستطيل 2">
            <a:extLst>
              <a:ext uri="{FF2B5EF4-FFF2-40B4-BE49-F238E27FC236}">
                <a16:creationId xmlns:a16="http://schemas.microsoft.com/office/drawing/2014/main" id="{0B374F66-D930-4E19-8B9D-9E21F4E8D8E2}"/>
              </a:ext>
            </a:extLst>
          </p:cNvPr>
          <p:cNvSpPr/>
          <p:nvPr/>
        </p:nvSpPr>
        <p:spPr>
          <a:xfrm>
            <a:off x="5751574" y="5860492"/>
            <a:ext cx="667512" cy="3236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rtl="0"/>
            <a:r>
              <a:rPr lang="ar-AE" sz="1600" b="1" dirty="0">
                <a:solidFill>
                  <a:srgbClr val="FFFFFF"/>
                </a:solidFill>
                <a:latin typeface="Segoe UI" panose="020B0502040204020203" pitchFamily="34" charset="0"/>
                <a:cs typeface="Segoe UI" panose="020B0502040204020203" pitchFamily="34" charset="0"/>
              </a:rPr>
              <a:t>تلميح</a:t>
            </a:r>
          </a:p>
        </p:txBody>
      </p:sp>
    </p:spTree>
    <p:extLst>
      <p:ext uri="{BB962C8B-B14F-4D97-AF65-F5344CB8AC3E}">
        <p14:creationId xmlns:p14="http://schemas.microsoft.com/office/powerpoint/2010/main" val="422806912"/>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474664"/>
            <a:ext cx="7772400" cy="708025"/>
          </a:xfrm>
        </p:spPr>
        <p:txBody>
          <a:bodyPr>
            <a:normAutofit/>
          </a:bodyPr>
          <a:lstStyle/>
          <a:p>
            <a:r>
              <a:rPr lang="ar-SA" sz="2800" dirty="0" err="1"/>
              <a:t>إستخدام</a:t>
            </a:r>
            <a:r>
              <a:rPr lang="ar-SA" sz="2800" dirty="0"/>
              <a:t> علامات التبويب</a:t>
            </a:r>
          </a:p>
        </p:txBody>
      </p:sp>
      <p:sp>
        <p:nvSpPr>
          <p:cNvPr id="3" name="Subtitle 2"/>
          <p:cNvSpPr>
            <a:spLocks noGrp="1"/>
          </p:cNvSpPr>
          <p:nvPr>
            <p:ph type="subTitle" idx="1"/>
          </p:nvPr>
        </p:nvSpPr>
        <p:spPr>
          <a:xfrm>
            <a:off x="1447800" y="1995055"/>
            <a:ext cx="6858000" cy="4876800"/>
          </a:xfrm>
        </p:spPr>
        <p:txBody>
          <a:bodyPr>
            <a:normAutofit/>
          </a:bodyPr>
          <a:lstStyle/>
          <a:p>
            <a:pPr algn="just"/>
            <a:r>
              <a:rPr lang="ar-JO" dirty="0"/>
              <a:t>لاستخدام علامات التبويب، قم بالنقر على مفتاح </a:t>
            </a:r>
            <a:r>
              <a:rPr lang="en-US" dirty="0"/>
              <a:t>Tab</a:t>
            </a:r>
            <a:r>
              <a:rPr lang="ar-JO" dirty="0"/>
              <a:t> على لوحة المفاتيح. وسيقفز المؤشر إلى علامة التبويب التالية.</a:t>
            </a:r>
            <a:endParaRPr lang="ar-SA" dirty="0"/>
          </a:p>
          <a:p>
            <a:pPr algn="just"/>
            <a:r>
              <a:rPr lang="ar-JO" dirty="0"/>
              <a:t>هذه الطريقة أسهل لمعرفة إذا تم تفعيل المسطرة. القيام بذلك بالنقر على </a:t>
            </a:r>
            <a:r>
              <a:rPr lang="ar-JO" dirty="0">
                <a:solidFill>
                  <a:srgbClr val="C00000"/>
                </a:solidFill>
              </a:rPr>
              <a:t>عرض - المسطرة</a:t>
            </a:r>
            <a:r>
              <a:rPr lang="ar-JO" dirty="0"/>
              <a:t>.</a:t>
            </a:r>
            <a:endParaRPr lang="ar-SA" dirty="0"/>
          </a:p>
        </p:txBody>
      </p:sp>
      <p:pic>
        <p:nvPicPr>
          <p:cNvPr id="4" name="صورة 33"/>
          <p:cNvPicPr/>
          <p:nvPr/>
        </p:nvPicPr>
        <p:blipFill>
          <a:blip r:embed="rId2" cstate="print"/>
          <a:srcRect/>
          <a:stretch>
            <a:fillRect/>
          </a:stretch>
        </p:blipFill>
        <p:spPr bwMode="auto">
          <a:xfrm>
            <a:off x="3567114" y="3730754"/>
            <a:ext cx="2009775" cy="2276475"/>
          </a:xfrm>
          <a:prstGeom prst="rect">
            <a:avLst/>
          </a:prstGeom>
          <a:noFill/>
          <a:ln w="9525">
            <a:noFill/>
            <a:miter lim="800000"/>
            <a:headEnd/>
            <a:tailEnd/>
          </a:ln>
        </p:spPr>
      </p:pic>
    </p:spTree>
  </p:cSld>
  <p:clrMapOvr>
    <a:masterClrMapping/>
  </p:clrMapOvr>
  <p:transition spd="slow">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1999" y="597766"/>
            <a:ext cx="7772400" cy="534362"/>
          </a:xfrm>
        </p:spPr>
        <p:txBody>
          <a:bodyPr>
            <a:normAutofit/>
          </a:bodyPr>
          <a:lstStyle/>
          <a:p>
            <a:r>
              <a:rPr lang="ar-SA" sz="2800" dirty="0"/>
              <a:t>إعداد علامات التبويب</a:t>
            </a:r>
            <a:endParaRPr lang="ar-SA" dirty="0"/>
          </a:p>
        </p:txBody>
      </p:sp>
      <p:sp>
        <p:nvSpPr>
          <p:cNvPr id="3" name="Subtitle 2"/>
          <p:cNvSpPr>
            <a:spLocks noGrp="1"/>
          </p:cNvSpPr>
          <p:nvPr>
            <p:ph type="subTitle" idx="1"/>
          </p:nvPr>
        </p:nvSpPr>
        <p:spPr>
          <a:xfrm>
            <a:off x="685800" y="1519040"/>
            <a:ext cx="7772400" cy="3580921"/>
          </a:xfrm>
        </p:spPr>
        <p:txBody>
          <a:bodyPr/>
          <a:lstStyle/>
          <a:p>
            <a:r>
              <a:rPr lang="ar-JO" dirty="0"/>
              <a:t>لإعداد علامات التبويب، أُنقر علامة التبويب التي بجانب المسطرة لتحديد نوع التبويب الذي تريده.</a:t>
            </a:r>
            <a:endParaRPr lang="en-US" dirty="0"/>
          </a:p>
          <a:p>
            <a:endParaRPr lang="ar-SA" dirty="0"/>
          </a:p>
        </p:txBody>
      </p:sp>
      <p:pic>
        <p:nvPicPr>
          <p:cNvPr id="5" name="صورة 4">
            <a:extLst>
              <a:ext uri="{FF2B5EF4-FFF2-40B4-BE49-F238E27FC236}">
                <a16:creationId xmlns:a16="http://schemas.microsoft.com/office/drawing/2014/main" id="{6ED76136-A064-403F-83FB-80430238F739}"/>
              </a:ext>
            </a:extLst>
          </p:cNvPr>
          <p:cNvPicPr>
            <a:picLocks noChangeAspect="1"/>
          </p:cNvPicPr>
          <p:nvPr/>
        </p:nvPicPr>
        <p:blipFill rotWithShape="1">
          <a:blip r:embed="rId2"/>
          <a:srcRect r="58200" b="75254"/>
          <a:stretch/>
        </p:blipFill>
        <p:spPr>
          <a:xfrm>
            <a:off x="606363" y="3206723"/>
            <a:ext cx="7801791" cy="1833586"/>
          </a:xfrm>
          <a:prstGeom prst="rect">
            <a:avLst/>
          </a:prstGeom>
        </p:spPr>
      </p:pic>
      <p:sp>
        <p:nvSpPr>
          <p:cNvPr id="6" name="شكل بيضاوي 5">
            <a:extLst>
              <a:ext uri="{FF2B5EF4-FFF2-40B4-BE49-F238E27FC236}">
                <a16:creationId xmlns:a16="http://schemas.microsoft.com/office/drawing/2014/main" id="{B58FB82D-714E-41A9-8F4C-28FB374F6463}"/>
              </a:ext>
            </a:extLst>
          </p:cNvPr>
          <p:cNvSpPr/>
          <p:nvPr/>
        </p:nvSpPr>
        <p:spPr>
          <a:xfrm>
            <a:off x="8142976" y="4231279"/>
            <a:ext cx="265176" cy="40233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1728" y="685802"/>
            <a:ext cx="7772400" cy="609599"/>
          </a:xfrm>
        </p:spPr>
        <p:txBody>
          <a:bodyPr>
            <a:normAutofit/>
          </a:bodyPr>
          <a:lstStyle/>
          <a:p>
            <a:r>
              <a:rPr lang="ar-SA" sz="2800" dirty="0"/>
              <a:t>نقل أو إزالة علامات التبويب </a:t>
            </a:r>
            <a:endParaRPr lang="ar-SA" dirty="0"/>
          </a:p>
        </p:txBody>
      </p:sp>
      <p:sp>
        <p:nvSpPr>
          <p:cNvPr id="3" name="Subtitle 2"/>
          <p:cNvSpPr>
            <a:spLocks noGrp="1"/>
          </p:cNvSpPr>
          <p:nvPr>
            <p:ph type="subTitle" idx="1"/>
          </p:nvPr>
        </p:nvSpPr>
        <p:spPr>
          <a:xfrm>
            <a:off x="685800" y="1738192"/>
            <a:ext cx="7772400" cy="3437312"/>
          </a:xfrm>
        </p:spPr>
        <p:txBody>
          <a:bodyPr>
            <a:normAutofit/>
          </a:bodyPr>
          <a:lstStyle/>
          <a:p>
            <a:r>
              <a:rPr lang="ar-JO" dirty="0"/>
              <a:t>يمكنك نقل علامة </a:t>
            </a:r>
            <a:r>
              <a:rPr lang="ar-JO" dirty="0" err="1"/>
              <a:t>جدولية</a:t>
            </a:r>
            <a:r>
              <a:rPr lang="ar-JO" dirty="0"/>
              <a:t> من خلال سحبها إلى موقع آخر هكذا:</a:t>
            </a:r>
            <a:endParaRPr lang="en-US" dirty="0"/>
          </a:p>
          <a:p>
            <a:endParaRPr lang="en-US" dirty="0"/>
          </a:p>
          <a:p>
            <a:endParaRPr lang="en-US" dirty="0"/>
          </a:p>
          <a:p>
            <a:endParaRPr lang="en-US" dirty="0"/>
          </a:p>
          <a:p>
            <a:r>
              <a:rPr lang="ar-JO" dirty="0"/>
              <a:t>سيظهر السطر المنقط عندما تقوم بنقل علامة </a:t>
            </a:r>
            <a:r>
              <a:rPr lang="ar-JO" dirty="0" err="1"/>
              <a:t>جدولية</a:t>
            </a:r>
            <a:r>
              <a:rPr lang="ar-JO" dirty="0"/>
              <a:t> وهذا يساعدك في وضعها في المكان المناسب. لحذف علامة </a:t>
            </a:r>
            <a:r>
              <a:rPr lang="ar-JO" dirty="0" err="1"/>
              <a:t>جدولية</a:t>
            </a:r>
            <a:r>
              <a:rPr lang="ar-JO" dirty="0"/>
              <a:t>، قم بسحبها خارج المسطرة. </a:t>
            </a:r>
            <a:endParaRPr lang="en-US" dirty="0"/>
          </a:p>
          <a:p>
            <a:endParaRPr lang="ar-SA" dirty="0"/>
          </a:p>
        </p:txBody>
      </p:sp>
      <p:pic>
        <p:nvPicPr>
          <p:cNvPr id="4" name="صورة 37"/>
          <p:cNvPicPr/>
          <p:nvPr/>
        </p:nvPicPr>
        <p:blipFill>
          <a:blip r:embed="rId2" cstate="print"/>
          <a:srcRect/>
          <a:stretch>
            <a:fillRect/>
          </a:stretch>
        </p:blipFill>
        <p:spPr bwMode="auto">
          <a:xfrm>
            <a:off x="1200912" y="2542588"/>
            <a:ext cx="4629150" cy="638175"/>
          </a:xfrm>
          <a:prstGeom prst="rect">
            <a:avLst/>
          </a:prstGeom>
          <a:noFill/>
          <a:ln w="9525">
            <a:noFill/>
            <a:miter lim="800000"/>
            <a:headEnd/>
            <a:tailEnd/>
          </a:ln>
        </p:spPr>
      </p:pic>
    </p:spTree>
  </p:cSld>
  <p:clrMapOvr>
    <a:masterClrMapping/>
  </p:clrMapOvr>
  <p:transition spd="slow">
    <p:push dir="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6614" y="495781"/>
            <a:ext cx="7772400" cy="686762"/>
          </a:xfrm>
        </p:spPr>
        <p:txBody>
          <a:bodyPr>
            <a:normAutofit/>
          </a:bodyPr>
          <a:lstStyle/>
          <a:p>
            <a:r>
              <a:rPr lang="ar-JO" sz="2800" dirty="0"/>
              <a:t>أوامر الأنماط</a:t>
            </a:r>
            <a:endParaRPr lang="ar-SA" sz="2800" dirty="0"/>
          </a:p>
        </p:txBody>
      </p:sp>
      <p:sp>
        <p:nvSpPr>
          <p:cNvPr id="3" name="Subtitle 2"/>
          <p:cNvSpPr>
            <a:spLocks noGrp="1"/>
          </p:cNvSpPr>
          <p:nvPr>
            <p:ph type="subTitle" idx="1"/>
          </p:nvPr>
        </p:nvSpPr>
        <p:spPr>
          <a:xfrm>
            <a:off x="496614" y="1905000"/>
            <a:ext cx="7772400" cy="4953000"/>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2800" dirty="0">
                <a:solidFill>
                  <a:schemeClr val="tx1"/>
                </a:solidFill>
              </a:rPr>
              <a:t>إن </a:t>
            </a:r>
            <a:r>
              <a:rPr lang="ar-JO" sz="2800" b="1" dirty="0">
                <a:solidFill>
                  <a:srgbClr val="C00000"/>
                </a:solidFill>
              </a:rPr>
              <a:t>المجموعة الرابعة </a:t>
            </a:r>
            <a:r>
              <a:rPr lang="ar-JO" sz="2800" dirty="0">
                <a:solidFill>
                  <a:schemeClr val="tx1"/>
                </a:solidFill>
              </a:rPr>
              <a:t>مخصصة للأنماط المتوفرة في معالج النصوص مايكروسوفت أوفيس "وورد" </a:t>
            </a:r>
            <a:r>
              <a:rPr lang="ar-SA" sz="2800" dirty="0">
                <a:solidFill>
                  <a:schemeClr val="tx1"/>
                </a:solidFill>
              </a:rPr>
              <a:t>2016</a:t>
            </a:r>
            <a:r>
              <a:rPr lang="ar-JO" sz="2800" dirty="0">
                <a:solidFill>
                  <a:schemeClr val="tx1"/>
                </a:solidFill>
              </a:rPr>
              <a:t>.</a:t>
            </a:r>
          </a:p>
          <a:p>
            <a:pPr algn="r">
              <a:lnSpc>
                <a:spcPct val="80000"/>
              </a:lnSpc>
              <a:buFont typeface="Arial" pitchFamily="34" charset="0"/>
              <a:buChar char="•"/>
            </a:pPr>
            <a:endParaRPr lang="ar-SA" sz="2800" dirty="0">
              <a:solidFill>
                <a:schemeClr val="tx1"/>
              </a:solidFill>
            </a:endParaRPr>
          </a:p>
        </p:txBody>
      </p:sp>
      <p:pic>
        <p:nvPicPr>
          <p:cNvPr id="4" name="صورة 21"/>
          <p:cNvPicPr/>
          <p:nvPr/>
        </p:nvPicPr>
        <p:blipFill>
          <a:blip r:embed="rId2" cstate="print"/>
          <a:srcRect/>
          <a:stretch>
            <a:fillRect/>
          </a:stretch>
        </p:blipFill>
        <p:spPr bwMode="auto">
          <a:xfrm>
            <a:off x="2001380" y="2971800"/>
            <a:ext cx="5324120" cy="1674114"/>
          </a:xfrm>
          <a:prstGeom prst="rect">
            <a:avLst/>
          </a:prstGeom>
          <a:noFill/>
          <a:ln w="9525">
            <a:noFill/>
            <a:miter lim="800000"/>
            <a:headEnd/>
            <a:tailEnd/>
          </a:ln>
        </p:spPr>
      </p:pic>
    </p:spTree>
    <p:extLst>
      <p:ext uri="{BB962C8B-B14F-4D97-AF65-F5344CB8AC3E}">
        <p14:creationId xmlns:p14="http://schemas.microsoft.com/office/powerpoint/2010/main" val="3340742671"/>
      </p:ext>
    </p:extLst>
  </p:cSld>
  <p:clrMapOvr>
    <a:masterClrMapping/>
  </p:clrMapOvr>
  <p:transition spd="slow">
    <p:push dir="u"/>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JO" sz="2800" b="1" dirty="0"/>
              <a:t>تطبيق الأنماط السريعة</a:t>
            </a:r>
            <a:endParaRPr lang="ar-SA" sz="2800" dirty="0"/>
          </a:p>
        </p:txBody>
      </p:sp>
      <p:pic>
        <p:nvPicPr>
          <p:cNvPr id="8" name="عنصر نائب للمحتوى 7" descr="صورة تحتوي على نص&#10;&#10;تم إنشاء الوصف تلقائياً">
            <a:extLst>
              <a:ext uri="{FF2B5EF4-FFF2-40B4-BE49-F238E27FC236}">
                <a16:creationId xmlns:a16="http://schemas.microsoft.com/office/drawing/2014/main" id="{1E473407-52C7-4CF8-95AC-45378F9C7B1A}"/>
              </a:ext>
            </a:extLst>
          </p:cNvPr>
          <p:cNvPicPr>
            <a:picLocks noGrp="1" noChangeAspect="1"/>
          </p:cNvPicPr>
          <p:nvPr>
            <p:ph idx="1"/>
          </p:nvPr>
        </p:nvPicPr>
        <p:blipFill rotWithShape="1">
          <a:blip r:embed="rId2"/>
          <a:srcRect t="2267"/>
          <a:stretch/>
        </p:blipFill>
        <p:spPr>
          <a:xfrm>
            <a:off x="457200" y="1655064"/>
            <a:ext cx="8711200" cy="3675888"/>
          </a:xfrm>
        </p:spPr>
      </p:pic>
    </p:spTree>
    <p:extLst>
      <p:ext uri="{BB962C8B-B14F-4D97-AF65-F5344CB8AC3E}">
        <p14:creationId xmlns:p14="http://schemas.microsoft.com/office/powerpoint/2010/main" val="851986026"/>
      </p:ext>
    </p:extLst>
  </p:cSld>
  <p:clrMapOvr>
    <a:masterClrMapping/>
  </p:clrMapOvr>
  <p:transition spd="slow">
    <p:push dir="u"/>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451703"/>
            <a:ext cx="7772400" cy="708025"/>
          </a:xfrm>
        </p:spPr>
        <p:txBody>
          <a:bodyPr>
            <a:normAutofit/>
          </a:bodyPr>
          <a:lstStyle/>
          <a:p>
            <a:r>
              <a:rPr lang="ar-JO" sz="2800" dirty="0"/>
              <a:t>أوامر التحرير</a:t>
            </a:r>
            <a:endParaRPr lang="ar-SA" sz="2800" dirty="0"/>
          </a:p>
        </p:txBody>
      </p:sp>
      <p:sp>
        <p:nvSpPr>
          <p:cNvPr id="3" name="Subtitle 2"/>
          <p:cNvSpPr>
            <a:spLocks noGrp="1"/>
          </p:cNvSpPr>
          <p:nvPr>
            <p:ph type="subTitle" idx="1"/>
          </p:nvPr>
        </p:nvSpPr>
        <p:spPr>
          <a:xfrm>
            <a:off x="301752" y="1867175"/>
            <a:ext cx="8382000" cy="4098729"/>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r">
              <a:lnSpc>
                <a:spcPct val="80000"/>
              </a:lnSpc>
              <a:buFont typeface="Arial" pitchFamily="34" charset="0"/>
              <a:buChar char="•"/>
            </a:pPr>
            <a:r>
              <a:rPr lang="ar-JO" sz="2800" dirty="0">
                <a:solidFill>
                  <a:schemeClr val="tx1"/>
                </a:solidFill>
              </a:rPr>
              <a:t>تركز </a:t>
            </a:r>
            <a:r>
              <a:rPr lang="ar-JO" sz="2800" b="1" dirty="0">
                <a:solidFill>
                  <a:srgbClr val="C00000"/>
                </a:solidFill>
              </a:rPr>
              <a:t>مجموعتنا الأخيرة </a:t>
            </a:r>
            <a:r>
              <a:rPr lang="ar-JO" sz="2800" dirty="0">
                <a:solidFill>
                  <a:schemeClr val="tx1"/>
                </a:solidFill>
              </a:rPr>
              <a:t>على التحرير:</a:t>
            </a:r>
          </a:p>
          <a:p>
            <a:pPr algn="r">
              <a:lnSpc>
                <a:spcPct val="80000"/>
              </a:lnSpc>
              <a:buFont typeface="Arial" pitchFamily="34" charset="0"/>
              <a:buChar char="•"/>
            </a:pPr>
            <a:endParaRPr lang="ar-JO" sz="2800" dirty="0">
              <a:solidFill>
                <a:schemeClr val="tx1"/>
              </a:solidFill>
            </a:endParaRPr>
          </a:p>
          <a:p>
            <a:pPr algn="r">
              <a:lnSpc>
                <a:spcPct val="80000"/>
              </a:lnSpc>
              <a:buFont typeface="Arial" pitchFamily="34" charset="0"/>
              <a:buChar char="•"/>
            </a:pPr>
            <a:endParaRPr lang="ar-JO" sz="2800" dirty="0">
              <a:solidFill>
                <a:schemeClr val="tx1"/>
              </a:solidFill>
            </a:endParaRPr>
          </a:p>
          <a:p>
            <a:pPr algn="r">
              <a:lnSpc>
                <a:spcPct val="80000"/>
              </a:lnSpc>
              <a:buFont typeface="Arial" pitchFamily="34" charset="0"/>
              <a:buChar char="•"/>
            </a:pPr>
            <a:endParaRPr lang="en-US" sz="2800" dirty="0">
              <a:solidFill>
                <a:schemeClr val="tx1"/>
              </a:solidFill>
            </a:endParaRPr>
          </a:p>
          <a:p>
            <a:pPr marL="0" indent="0">
              <a:lnSpc>
                <a:spcPct val="80000"/>
              </a:lnSpc>
              <a:buNone/>
            </a:pPr>
            <a:endParaRPr lang="ar-JO" sz="2800" dirty="0">
              <a:solidFill>
                <a:schemeClr val="tx1"/>
              </a:solidFill>
            </a:endParaRPr>
          </a:p>
          <a:p>
            <a:pPr algn="r">
              <a:lnSpc>
                <a:spcPct val="80000"/>
              </a:lnSpc>
              <a:buFont typeface="Arial" pitchFamily="34" charset="0"/>
              <a:buChar char="•"/>
            </a:pPr>
            <a:r>
              <a:rPr lang="ar-JO" sz="2800" dirty="0">
                <a:solidFill>
                  <a:schemeClr val="tx1"/>
                </a:solidFill>
              </a:rPr>
              <a:t>تمكنك هذه الخيارات من العثور على كلمات أو عبارات معينة، واستبدال المصطلحات بأشياء أخرى (تعتبر مفيدة إذا كنت قد وجدت انك قمت بكتابة اسم شخص ما بشكل خاطئ) وتحديد عناصر معينة في المستند.</a:t>
            </a:r>
            <a:endParaRPr lang="ar-SA" sz="2800" dirty="0">
              <a:solidFill>
                <a:schemeClr val="tx1"/>
              </a:solidFill>
            </a:endParaRPr>
          </a:p>
        </p:txBody>
      </p:sp>
      <p:pic>
        <p:nvPicPr>
          <p:cNvPr id="4" name="صورة 20"/>
          <p:cNvPicPr/>
          <p:nvPr/>
        </p:nvPicPr>
        <p:blipFill>
          <a:blip r:embed="rId2" cstate="print"/>
          <a:srcRect/>
          <a:stretch>
            <a:fillRect/>
          </a:stretch>
        </p:blipFill>
        <p:spPr bwMode="auto">
          <a:xfrm>
            <a:off x="4143019" y="2450450"/>
            <a:ext cx="1467565" cy="1219200"/>
          </a:xfrm>
          <a:prstGeom prst="rect">
            <a:avLst/>
          </a:prstGeom>
          <a:noFill/>
          <a:ln w="9525">
            <a:noFill/>
            <a:miter lim="800000"/>
            <a:headEnd/>
            <a:tailEnd/>
          </a:ln>
        </p:spPr>
      </p:pic>
    </p:spTree>
    <p:extLst>
      <p:ext uri="{BB962C8B-B14F-4D97-AF65-F5344CB8AC3E}">
        <p14:creationId xmlns:p14="http://schemas.microsoft.com/office/powerpoint/2010/main" val="3888861813"/>
      </p:ext>
    </p:extLst>
  </p:cSld>
  <p:clrMapOvr>
    <a:masterClrMapping/>
  </p:clrMapOvr>
  <p:transition spd="slow">
    <p:push dir="u"/>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4350" y="571501"/>
            <a:ext cx="7772400" cy="838199"/>
          </a:xfrm>
        </p:spPr>
        <p:txBody>
          <a:bodyPr>
            <a:normAutofit/>
          </a:bodyPr>
          <a:lstStyle/>
          <a:p>
            <a:r>
              <a:rPr lang="ar-JO" sz="2800" dirty="0"/>
              <a:t>البحث عن نص</a:t>
            </a:r>
            <a:endParaRPr lang="ar-SA" sz="2800" dirty="0"/>
          </a:p>
        </p:txBody>
      </p:sp>
      <p:sp>
        <p:nvSpPr>
          <p:cNvPr id="3" name="Subtitle 2"/>
          <p:cNvSpPr>
            <a:spLocks noGrp="1"/>
          </p:cNvSpPr>
          <p:nvPr>
            <p:ph type="subTitle" idx="1"/>
          </p:nvPr>
        </p:nvSpPr>
        <p:spPr>
          <a:xfrm>
            <a:off x="228600" y="1691962"/>
            <a:ext cx="8305038" cy="1529220"/>
          </a:xfrm>
        </p:spPr>
        <p:txBody>
          <a:bodyPr>
            <a:normAutofit/>
          </a:bodyPr>
          <a:lstStyle/>
          <a:p>
            <a:r>
              <a:rPr lang="ar-JO" dirty="0"/>
              <a:t>إذا اضطررت للبحث في مستند طويل، فإن معالج النصوص "وورد" يتيح لك متابعة كافة حالات وجود الكلمة أو العبارة. للبحث عن نص، قم بالنقر على زر بحث في </a:t>
            </a:r>
            <a:r>
              <a:rPr lang="ar-JO" dirty="0" err="1"/>
              <a:t>تبويبة</a:t>
            </a:r>
            <a:r>
              <a:rPr lang="ar-JO" dirty="0"/>
              <a:t> الشريط الرئيسي. (يمكنك أيضا استخدام اختصار </a:t>
            </a:r>
            <a:r>
              <a:rPr lang="en-US" dirty="0"/>
              <a:t>Ctrl + F</a:t>
            </a:r>
            <a:r>
              <a:rPr lang="ar-JO" dirty="0"/>
              <a:t>)</a:t>
            </a:r>
            <a:endParaRPr lang="ar-SA" dirty="0"/>
          </a:p>
        </p:txBody>
      </p:sp>
      <p:pic>
        <p:nvPicPr>
          <p:cNvPr id="4" name="Picture 3"/>
          <p:cNvPicPr/>
          <p:nvPr/>
        </p:nvPicPr>
        <p:blipFill>
          <a:blip r:embed="rId2" cstate="print"/>
          <a:srcRect/>
          <a:stretch>
            <a:fillRect/>
          </a:stretch>
        </p:blipFill>
        <p:spPr bwMode="auto">
          <a:xfrm>
            <a:off x="1655064" y="3221182"/>
            <a:ext cx="2450592" cy="3572810"/>
          </a:xfrm>
          <a:prstGeom prst="rect">
            <a:avLst/>
          </a:prstGeom>
          <a:noFill/>
        </p:spPr>
      </p:pic>
    </p:spTree>
    <p:extLst>
      <p:ext uri="{BB962C8B-B14F-4D97-AF65-F5344CB8AC3E}">
        <p14:creationId xmlns:p14="http://schemas.microsoft.com/office/powerpoint/2010/main" val="3602366021"/>
      </p:ext>
    </p:extLst>
  </p:cSld>
  <p:clrMapOvr>
    <a:masterClrMapping/>
  </p:clrMapOvr>
  <p:transition spd="slow">
    <p:push dir="u"/>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7927" y="630384"/>
            <a:ext cx="7772400" cy="609599"/>
          </a:xfrm>
        </p:spPr>
        <p:txBody>
          <a:bodyPr>
            <a:normAutofit/>
          </a:bodyPr>
          <a:lstStyle/>
          <a:p>
            <a:r>
              <a:rPr lang="ar-JO" sz="2800" dirty="0"/>
              <a:t>استبدال النص</a:t>
            </a:r>
            <a:endParaRPr lang="ar-SA" sz="2800" dirty="0"/>
          </a:p>
        </p:txBody>
      </p:sp>
      <p:sp>
        <p:nvSpPr>
          <p:cNvPr id="3" name="Subtitle 2"/>
          <p:cNvSpPr>
            <a:spLocks noGrp="1"/>
          </p:cNvSpPr>
          <p:nvPr>
            <p:ph type="subTitle" idx="1"/>
          </p:nvPr>
        </p:nvSpPr>
        <p:spPr>
          <a:xfrm>
            <a:off x="588581" y="1629571"/>
            <a:ext cx="7772400" cy="1828800"/>
          </a:xfrm>
        </p:spPr>
        <p:txBody>
          <a:bodyPr>
            <a:normAutofit/>
          </a:bodyPr>
          <a:lstStyle/>
          <a:p>
            <a:r>
              <a:rPr lang="ar-JO" dirty="0"/>
              <a:t>السمة الأخرى المفيدة في معالج النصوص "وورد" هي القدرة على استبدال كلمة أو عبارة بأخرى. وهذا الأمر مفيدا تحديدا إذا قمت بكتابة كلمة خاطئة. لإستخدام وظيفة الإستبدال، إجعل جزء التنقل ظاهرا ثم أُنقر على سهم الإسدال بجانب شريط البحث وأُنقر على استبدال. </a:t>
            </a:r>
            <a:endParaRPr lang="ar-SA" dirty="0"/>
          </a:p>
        </p:txBody>
      </p:sp>
      <p:pic>
        <p:nvPicPr>
          <p:cNvPr id="4" name="Picture 3"/>
          <p:cNvPicPr/>
          <p:nvPr/>
        </p:nvPicPr>
        <p:blipFill>
          <a:blip r:embed="rId2" cstate="print"/>
          <a:srcRect/>
          <a:stretch>
            <a:fillRect/>
          </a:stretch>
        </p:blipFill>
        <p:spPr bwMode="auto">
          <a:xfrm>
            <a:off x="2279905" y="3458373"/>
            <a:ext cx="4389755" cy="2822575"/>
          </a:xfrm>
          <a:prstGeom prst="rect">
            <a:avLst/>
          </a:prstGeom>
          <a:noFill/>
        </p:spPr>
      </p:pic>
    </p:spTree>
    <p:extLst>
      <p:ext uri="{BB962C8B-B14F-4D97-AF65-F5344CB8AC3E}">
        <p14:creationId xmlns:p14="http://schemas.microsoft.com/office/powerpoint/2010/main" val="1342344348"/>
      </p:ext>
    </p:extLst>
  </p:cSld>
  <p:clrMapOvr>
    <a:masterClrMapping/>
  </p:clrMapOvr>
  <p:transition spd="slow">
    <p:push dir="u"/>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0100" y="661417"/>
            <a:ext cx="7772400" cy="609600"/>
          </a:xfrm>
        </p:spPr>
        <p:txBody>
          <a:bodyPr>
            <a:normAutofit/>
          </a:bodyPr>
          <a:lstStyle/>
          <a:p>
            <a:r>
              <a:rPr lang="ar-JO" sz="2800" dirty="0"/>
              <a:t>تحديد النص والكائنات من </a:t>
            </a:r>
            <a:r>
              <a:rPr lang="ar-JO" sz="2800" dirty="0" err="1"/>
              <a:t>تبويبة</a:t>
            </a:r>
            <a:r>
              <a:rPr lang="ar-JO" sz="2800" dirty="0"/>
              <a:t> </a:t>
            </a:r>
            <a:r>
              <a:rPr lang="ar-SA" sz="2800" dirty="0"/>
              <a:t>الشريط الرئيسي</a:t>
            </a:r>
          </a:p>
        </p:txBody>
      </p:sp>
      <p:sp>
        <p:nvSpPr>
          <p:cNvPr id="3" name="Subtitle 2"/>
          <p:cNvSpPr>
            <a:spLocks noGrp="1"/>
          </p:cNvSpPr>
          <p:nvPr>
            <p:ph type="subTitle" idx="1"/>
          </p:nvPr>
        </p:nvSpPr>
        <p:spPr>
          <a:xfrm>
            <a:off x="990600" y="2126673"/>
            <a:ext cx="7391400" cy="4953000"/>
          </a:xfrm>
        </p:spPr>
        <p:txBody>
          <a:bodyPr>
            <a:normAutofit/>
          </a:bodyPr>
          <a:lstStyle/>
          <a:p>
            <a:r>
              <a:rPr lang="ar-JO" dirty="0"/>
              <a:t>يمكننا استخدام مجموعة التحرير في </a:t>
            </a:r>
            <a:r>
              <a:rPr lang="ar-JO" dirty="0" err="1"/>
              <a:t>تبويبة</a:t>
            </a:r>
            <a:r>
              <a:rPr lang="ar-JO" dirty="0"/>
              <a:t> الشريط الرئيسي من أجل تحديد النص والكائنات. أُنقر على زر التحديد ثم أُنقر ما تريد تحديده.</a:t>
            </a:r>
            <a:endParaRPr lang="en-US" dirty="0"/>
          </a:p>
          <a:p>
            <a:endParaRPr lang="ar-SA" dirty="0"/>
          </a:p>
          <a:p>
            <a:endParaRPr lang="en-US" dirty="0"/>
          </a:p>
          <a:p>
            <a:endParaRPr lang="ar-JO" dirty="0"/>
          </a:p>
          <a:p>
            <a:endParaRPr lang="ar-JO" dirty="0"/>
          </a:p>
          <a:p>
            <a:r>
              <a:rPr lang="ar-JO" dirty="0"/>
              <a:t>يمكنك أن تختار تحديد كل النص في المستند أو تحديد النص ذي التنسيق المشابه. واستخدم أمر تحديد الكائنات للصور والمخططات وغيرها.</a:t>
            </a:r>
            <a:endParaRPr lang="ar-SA" dirty="0"/>
          </a:p>
        </p:txBody>
      </p:sp>
      <p:pic>
        <p:nvPicPr>
          <p:cNvPr id="4" name="Picture 3"/>
          <p:cNvPicPr/>
          <p:nvPr/>
        </p:nvPicPr>
        <p:blipFill>
          <a:blip r:embed="rId2" cstate="print"/>
          <a:srcRect/>
          <a:stretch>
            <a:fillRect/>
          </a:stretch>
        </p:blipFill>
        <p:spPr bwMode="auto">
          <a:xfrm>
            <a:off x="2355273" y="2902528"/>
            <a:ext cx="3202926" cy="1466850"/>
          </a:xfrm>
          <a:prstGeom prst="rect">
            <a:avLst/>
          </a:prstGeom>
          <a:noFill/>
        </p:spPr>
      </p:pic>
    </p:spTree>
    <p:extLst>
      <p:ext uri="{BB962C8B-B14F-4D97-AF65-F5344CB8AC3E}">
        <p14:creationId xmlns:p14="http://schemas.microsoft.com/office/powerpoint/2010/main" val="178901007"/>
      </p:ext>
    </p:extLst>
  </p:cSld>
  <p:clrMapOvr>
    <a:masterClrMapping/>
  </p:clrMapOvr>
  <p:transition spd="slow">
    <p:push dir="u"/>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12"/>
            <a:ext cx="7772400" cy="685800"/>
          </a:xfrm>
        </p:spPr>
        <p:txBody>
          <a:bodyPr>
            <a:normAutofit/>
          </a:bodyPr>
          <a:lstStyle/>
          <a:p>
            <a:pPr algn="ctr"/>
            <a:r>
              <a:rPr lang="ar-JO" sz="2800" dirty="0" err="1"/>
              <a:t>تبويبة</a:t>
            </a:r>
            <a:r>
              <a:rPr lang="ar-JO" sz="2800" dirty="0"/>
              <a:t> إدراج</a:t>
            </a:r>
            <a:endParaRPr lang="ar-SA" sz="2800" dirty="0"/>
          </a:p>
        </p:txBody>
      </p:sp>
      <p:sp>
        <p:nvSpPr>
          <p:cNvPr id="3" name="Subtitle 2"/>
          <p:cNvSpPr>
            <a:spLocks noGrp="1"/>
          </p:cNvSpPr>
          <p:nvPr>
            <p:ph type="subTitle" idx="1"/>
          </p:nvPr>
        </p:nvSpPr>
        <p:spPr>
          <a:xfrm>
            <a:off x="548640" y="725424"/>
            <a:ext cx="8083296" cy="1557528"/>
          </a:xfrm>
          <a:noFill/>
          <a:ln w="9525">
            <a:noFill/>
            <a:miter lim="800000"/>
            <a:headEnd/>
            <a:tailEnd/>
          </a:ln>
        </p:spPr>
        <p:txBody>
          <a:bodyPr vert="horz" wrap="square" lIns="91440" tIns="45720" rIns="91440" bIns="45720" numCol="1" anchor="t" anchorCtr="0" compatLnSpc="1">
            <a:prstTxWarp prst="textNoShape">
              <a:avLst/>
            </a:prstTxWarp>
            <a:normAutofit/>
          </a:bodyPr>
          <a:lstStyle/>
          <a:p>
            <a:pPr algn="just">
              <a:lnSpc>
                <a:spcPct val="80000"/>
              </a:lnSpc>
              <a:buFont typeface="Arial" pitchFamily="34" charset="0"/>
              <a:buChar char="•"/>
            </a:pPr>
            <a:r>
              <a:rPr lang="ar-JO" sz="2800" dirty="0">
                <a:solidFill>
                  <a:schemeClr val="tx1"/>
                </a:solidFill>
              </a:rPr>
              <a:t>التبويبة التالية التي سنلقي الضوء عليها تبويبة الإدراج. في الوقت الذي تكون فيه قد أتقنت إنشاء مستندات أساسية</a:t>
            </a:r>
            <a:r>
              <a:rPr lang="ar-SA" sz="2800" dirty="0">
                <a:solidFill>
                  <a:schemeClr val="tx1"/>
                </a:solidFill>
              </a:rPr>
              <a:t>.</a:t>
            </a:r>
          </a:p>
          <a:p>
            <a:pPr algn="just">
              <a:lnSpc>
                <a:spcPct val="80000"/>
              </a:lnSpc>
              <a:buFont typeface="Arial" pitchFamily="34" charset="0"/>
              <a:buChar char="•"/>
            </a:pPr>
            <a:r>
              <a:rPr lang="ar-JO" sz="2800" dirty="0">
                <a:solidFill>
                  <a:schemeClr val="tx1"/>
                </a:solidFill>
              </a:rPr>
              <a:t> ستساعدك هذه التبويبة على إضافة عناصر أخرى للمستندات كالمخططات وصفحة الغلاف والرأس والتذييل.</a:t>
            </a:r>
            <a:endParaRPr lang="en-US" sz="2800" dirty="0">
              <a:solidFill>
                <a:schemeClr val="tx1"/>
              </a:solidFill>
            </a:endParaRPr>
          </a:p>
          <a:p>
            <a:pPr algn="just">
              <a:lnSpc>
                <a:spcPct val="80000"/>
              </a:lnSpc>
              <a:buFont typeface="Arial" pitchFamily="34" charset="0"/>
              <a:buChar char="•"/>
            </a:pPr>
            <a:endParaRPr lang="ar-SA" sz="2800" dirty="0">
              <a:solidFill>
                <a:schemeClr val="tx1"/>
              </a:solidFill>
            </a:endParaRPr>
          </a:p>
        </p:txBody>
      </p:sp>
      <p:pic>
        <p:nvPicPr>
          <p:cNvPr id="6" name="صورة 5">
            <a:extLst>
              <a:ext uri="{FF2B5EF4-FFF2-40B4-BE49-F238E27FC236}">
                <a16:creationId xmlns:a16="http://schemas.microsoft.com/office/drawing/2014/main" id="{B6F0F7C3-608D-4E56-A5FD-9AFFA9BFEA93}"/>
              </a:ext>
            </a:extLst>
          </p:cNvPr>
          <p:cNvPicPr>
            <a:picLocks noChangeAspect="1"/>
          </p:cNvPicPr>
          <p:nvPr/>
        </p:nvPicPr>
        <p:blipFill>
          <a:blip r:embed="rId2"/>
          <a:stretch>
            <a:fillRect/>
          </a:stretch>
        </p:blipFill>
        <p:spPr>
          <a:xfrm>
            <a:off x="0" y="2320148"/>
            <a:ext cx="9144000" cy="4537852"/>
          </a:xfrm>
          <a:prstGeom prst="rect">
            <a:avLst/>
          </a:prstGeom>
        </p:spPr>
      </p:pic>
    </p:spTree>
    <p:extLst>
      <p:ext uri="{BB962C8B-B14F-4D97-AF65-F5344CB8AC3E}">
        <p14:creationId xmlns:p14="http://schemas.microsoft.com/office/powerpoint/2010/main" val="104341515"/>
      </p:ext>
    </p:extLst>
  </p:cSld>
  <p:clrMapOvr>
    <a:masterClrMapping/>
  </p:clrMapOvr>
  <p:transition spd="slow">
    <p:push dir="u"/>
  </p:transition>
</p:sld>
</file>

<file path=ppt/theme/theme1.xml><?xml version="1.0" encoding="utf-8"?>
<a:theme xmlns:a="http://schemas.openxmlformats.org/drawingml/2006/main" name="1_Adu Templat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19124</TotalTime>
  <Words>5306</Words>
  <Application>Microsoft Office PowerPoint</Application>
  <PresentationFormat>On-screen Show (4:3)</PresentationFormat>
  <Paragraphs>519</Paragraphs>
  <Slides>180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180</vt:i4>
      </vt:variant>
    </vt:vector>
  </HeadingPairs>
  <TitlesOfParts>
    <vt:vector size="187" baseType="lpstr">
      <vt:lpstr>Arial</vt:lpstr>
      <vt:lpstr>Arial-BoldMT</vt:lpstr>
      <vt:lpstr>Baseet</vt:lpstr>
      <vt:lpstr>Calibri</vt:lpstr>
      <vt:lpstr>Segoe UI</vt:lpstr>
      <vt:lpstr>Wingdings</vt:lpstr>
      <vt:lpstr>1_Adu Template1</vt:lpstr>
      <vt:lpstr>مفهوم برامج معالجة النصوص Word Processing </vt:lpstr>
      <vt:lpstr>بدء تشغيل برنامج معالج النصوص "وورد" </vt:lpstr>
      <vt:lpstr>نظرة عامة على واجهة الاستخدام</vt:lpstr>
      <vt:lpstr>نظرة عامة على واجهة الاستخدام</vt:lpstr>
      <vt:lpstr>نظرة عامة على واجهة الاستخدام</vt:lpstr>
      <vt:lpstr>نظرة عامة على واجهة الاستخدام</vt:lpstr>
      <vt:lpstr>نظرة عامة على واجهة الاستخدام</vt:lpstr>
      <vt:lpstr>نظرة عامة على واجهة الاستخدام</vt:lpstr>
      <vt:lpstr>نظرة عامة على واجهة الاستخدام</vt:lpstr>
      <vt:lpstr>التبويبات والمجموعات</vt:lpstr>
      <vt:lpstr>معلومات حول التبويبات</vt:lpstr>
      <vt:lpstr>معلومات حول المجموعات</vt:lpstr>
      <vt:lpstr>معلومات حول أزرار الخيارات</vt:lpstr>
      <vt:lpstr>إنشاء مستند جديد</vt:lpstr>
      <vt:lpstr>إغلاق برنامج معالج النصوص "وورد"</vt:lpstr>
      <vt:lpstr>الحصول على تعليمات في برنامج معالج النصوص "وورد"</vt:lpstr>
      <vt:lpstr>فتح التعليمات</vt:lpstr>
      <vt:lpstr>الأشرطة ومهارات التعامل مع النص </vt:lpstr>
      <vt:lpstr>تصغير الشريط</vt:lpstr>
      <vt:lpstr>تخصيص الشريط</vt:lpstr>
      <vt:lpstr>الشروع في العمل </vt:lpstr>
      <vt:lpstr>إضافة أو إزالة التبويبات </vt:lpstr>
      <vt:lpstr>ترتيب التبويبات والمجموعات </vt:lpstr>
      <vt:lpstr>إنشاء تبويبات ومجموعات جديدة</vt:lpstr>
      <vt:lpstr>تخصيص أوامر المجموعة </vt:lpstr>
      <vt:lpstr>إعادة تعيين كافة التخصيصات </vt:lpstr>
      <vt:lpstr>استخدام شريط المعلومات</vt:lpstr>
      <vt:lpstr>استخدام شريط الأدوات المُصغر</vt:lpstr>
      <vt:lpstr>استخدام مربعات الحوار</vt:lpstr>
      <vt:lpstr>استخدام قوائم الزر الأيمن</vt:lpstr>
      <vt:lpstr>اختصارات لوحة المفاتيح</vt:lpstr>
      <vt:lpstr> شريط أدوات الوصول السريع</vt:lpstr>
      <vt:lpstr>معلومات عن شريط الأدوات </vt:lpstr>
      <vt:lpstr>إضافة وإزالة الأزرار</vt:lpstr>
      <vt:lpstr>نقل شريط أدوات الوصول السريع</vt:lpstr>
      <vt:lpstr>تخصيص شريط الأدوات</vt:lpstr>
      <vt:lpstr>كتابة نص</vt:lpstr>
      <vt:lpstr>حذف النص </vt:lpstr>
      <vt:lpstr>أساسيات تحديد النص</vt:lpstr>
      <vt:lpstr>التنقل باستخدام الماوس</vt:lpstr>
      <vt:lpstr>التنقل باستخدام أشرطة التمرير </vt:lpstr>
      <vt:lpstr>الانتقال باستخدام لوحة المفاتيح</vt:lpstr>
      <vt:lpstr>استخدام حوار الانتقال إلى </vt:lpstr>
      <vt:lpstr>مهارات التراجع والتكرار</vt:lpstr>
      <vt:lpstr>سحب وإفلات النص</vt:lpstr>
      <vt:lpstr>استخدام قائمة ملف File</vt:lpstr>
      <vt:lpstr>فتح مستند حالي</vt:lpstr>
      <vt:lpstr>استخدام خيار "حفظ باسم"</vt:lpstr>
      <vt:lpstr> طباعة المستند </vt:lpstr>
      <vt:lpstr>معاينة قبل الطباعة</vt:lpstr>
      <vt:lpstr>استخدام خيارات الطباعة الأساسية</vt:lpstr>
      <vt:lpstr>خيارات الطباعة الأخرى</vt:lpstr>
      <vt:lpstr>إعداد خصائص الطابعة</vt:lpstr>
      <vt:lpstr>اختصارات لوحة المفاتيح</vt:lpstr>
      <vt:lpstr>تبويبة الشريط الرئيسي </vt:lpstr>
      <vt:lpstr>تبويبة الشريط الرئيسي </vt:lpstr>
      <vt:lpstr>أوامر الحافظة</vt:lpstr>
      <vt:lpstr>النسخ</vt:lpstr>
      <vt:lpstr>القص</vt:lpstr>
      <vt:lpstr>لصق</vt:lpstr>
      <vt:lpstr>نسخ التنسيق</vt:lpstr>
      <vt:lpstr>أوامر الخط</vt:lpstr>
      <vt:lpstr>  الخطوط في تبويبة الشريط الرئيسي</vt:lpstr>
      <vt:lpstr>اختيار واجهة الخط </vt:lpstr>
      <vt:lpstr>استخدام التنسيق الأساسي</vt:lpstr>
      <vt:lpstr>تطبيق التسطير المتقدم</vt:lpstr>
      <vt:lpstr>تغيير حجم الخط</vt:lpstr>
      <vt:lpstr>تطبيق لون الخط</vt:lpstr>
      <vt:lpstr>تطبيق لون تمييز النص</vt:lpstr>
      <vt:lpstr>استخدام التنسيق المتقدم </vt:lpstr>
      <vt:lpstr>إزالة التنسيق</vt:lpstr>
      <vt:lpstr>تغيير حالة الأحرف (باللغة الإنجليزية)</vt:lpstr>
      <vt:lpstr>تطبيق تأثيرات النص</vt:lpstr>
      <vt:lpstr>  مربع حوار الخط</vt:lpstr>
      <vt:lpstr>فتح مربع حوار الخط</vt:lpstr>
      <vt:lpstr>استخدام علامة تبويب الخيارات المتقدمة</vt:lpstr>
      <vt:lpstr>تحديد الخط الافتراضي الخاص بك</vt:lpstr>
      <vt:lpstr>الخطوط المتضمنة</vt:lpstr>
      <vt:lpstr>أوامر الفقرة</vt:lpstr>
      <vt:lpstr>التعداد النقطي والترقيم</vt:lpstr>
      <vt:lpstr>محاذاة وضبط النص</vt:lpstr>
      <vt:lpstr> خيارات الفقرة</vt:lpstr>
      <vt:lpstr>المسافة البادئة</vt:lpstr>
      <vt:lpstr>تباعد بين الفقرة</vt:lpstr>
      <vt:lpstr>إضافة الحدود والتظليل باستخدام علامة تبويب الشريط الرئيسي</vt:lpstr>
      <vt:lpstr>استخدام مربع حوار الحدود والتظليل</vt:lpstr>
      <vt:lpstr>التظليل</vt:lpstr>
      <vt:lpstr> استخدام علامات التبويب</vt:lpstr>
      <vt:lpstr>أنواع علامات التبويب</vt:lpstr>
      <vt:lpstr>إستخدام علامات التبويب</vt:lpstr>
      <vt:lpstr>إعداد علامات التبويب</vt:lpstr>
      <vt:lpstr>نقل أو إزالة علامات التبويب </vt:lpstr>
      <vt:lpstr>أوامر الأنماط</vt:lpstr>
      <vt:lpstr>تطبيق الأنماط السريعة</vt:lpstr>
      <vt:lpstr>أوامر التحرير</vt:lpstr>
      <vt:lpstr>البحث عن نص</vt:lpstr>
      <vt:lpstr>استبدال النص</vt:lpstr>
      <vt:lpstr>تحديد النص والكائنات من تبويبة الشريط الرئيسي</vt:lpstr>
      <vt:lpstr>تبويبة إدراج</vt:lpstr>
      <vt:lpstr>مجموعة "صفحات"</vt:lpstr>
      <vt:lpstr>مجموعة "صفحات"</vt:lpstr>
      <vt:lpstr>مجموعة "جداول"</vt:lpstr>
      <vt:lpstr>إدخال بيانات الجدول</vt:lpstr>
      <vt:lpstr>تغيير حجم الجدول وتحريكه</vt:lpstr>
      <vt:lpstr>إدراج صفوف أو أعمدة إضافية</vt:lpstr>
      <vt:lpstr>دمج وتقسيم الخلايا</vt:lpstr>
      <vt:lpstr>تطبيق أنماط الجدول</vt:lpstr>
      <vt:lpstr>تظليل الخلايا</vt:lpstr>
      <vt:lpstr>حدود الجدول</vt:lpstr>
      <vt:lpstr>حذف جدول</vt:lpstr>
      <vt:lpstr>مجموعة "الرسوم التوضيحية"</vt:lpstr>
      <vt:lpstr>إدراج صورة</vt:lpstr>
      <vt:lpstr>علامة التبويب السياقية "تنسيق"</vt:lpstr>
      <vt:lpstr>تطبيق التأثيرات الفنية</vt:lpstr>
      <vt:lpstr>قص صورة</vt:lpstr>
      <vt:lpstr>التفاف النص</vt:lpstr>
      <vt:lpstr>التفاف النص</vt:lpstr>
      <vt:lpstr>إدراج أشكال</vt:lpstr>
      <vt:lpstr>إدراج شكل ذكي</vt:lpstr>
      <vt:lpstr>إدراج شكل ذكي</vt:lpstr>
      <vt:lpstr>إدراج مخطط</vt:lpstr>
      <vt:lpstr>إدراج مخطط</vt:lpstr>
      <vt:lpstr>إدراج رابط تشعبي</vt:lpstr>
      <vt:lpstr>إدراج رابط تشعبي</vt:lpstr>
      <vt:lpstr> إنشاء الرأس والتذييل</vt:lpstr>
      <vt:lpstr>   إنشاء الرأس والتذييل الأساسيين</vt:lpstr>
      <vt:lpstr>استخدام رأس و تذييل تم إعدادهما مسبقاً</vt:lpstr>
      <vt:lpstr>تحرير الرأس والتذييل</vt:lpstr>
      <vt:lpstr>إضافة الرأس والتذييل إلى المعرض</vt:lpstr>
      <vt:lpstr>التنقل بين الرأس والتذييل</vt:lpstr>
      <vt:lpstr> إدراج أرقام الصفحات</vt:lpstr>
      <vt:lpstr>إدراج أرقام الصفحات</vt:lpstr>
      <vt:lpstr>تغيير أرقام الصفحات</vt:lpstr>
      <vt:lpstr>تنسيق أرقام الصفحات</vt:lpstr>
      <vt:lpstr>إزالة أرقام الصفحات </vt:lpstr>
      <vt:lpstr>إسقاط الأحرف الاستهلالية</vt:lpstr>
      <vt:lpstr>إدراج التاريخ والوقت</vt:lpstr>
      <vt:lpstr>إدراج رموز</vt:lpstr>
      <vt:lpstr>علامة التبويب "تصميم"</vt:lpstr>
      <vt:lpstr>مجموعة "خلفية الصفحة"</vt:lpstr>
      <vt:lpstr>إضافة علامة مائية</vt:lpstr>
      <vt:lpstr>إضافة علامة مائية</vt:lpstr>
      <vt:lpstr>إزالة العلامة المائية</vt:lpstr>
      <vt:lpstr>تطبيق لون الصفحة</vt:lpstr>
      <vt:lpstr>تطبيق لون الصفحة</vt:lpstr>
      <vt:lpstr>حدود الصفحة</vt:lpstr>
      <vt:lpstr>علامة التبويب "تخطيط"</vt:lpstr>
      <vt:lpstr>مجموعة "إعداد الصفحة"</vt:lpstr>
      <vt:lpstr>الهوامش</vt:lpstr>
      <vt:lpstr>الاتجاه</vt:lpstr>
      <vt:lpstr>حجم الصفحة</vt:lpstr>
      <vt:lpstr>الأعمدة</vt:lpstr>
      <vt:lpstr>أرقام الأسطر</vt:lpstr>
      <vt:lpstr>الواصلة</vt:lpstr>
      <vt:lpstr>الفقرة</vt:lpstr>
      <vt:lpstr>الترتيب</vt:lpstr>
      <vt:lpstr>علامة التبويب "مراجع"</vt:lpstr>
      <vt:lpstr>مجموعة "جدول المحتويات"</vt:lpstr>
      <vt:lpstr>جدول المحتويات</vt:lpstr>
      <vt:lpstr>تحديث جدول المحتويات</vt:lpstr>
      <vt:lpstr>تحديث جدول المحتويات</vt:lpstr>
      <vt:lpstr>حذف جدول المحتويات</vt:lpstr>
      <vt:lpstr>إدراج حواشي سفلية وحذفها</vt:lpstr>
      <vt:lpstr>إدراج حواشي سفلية وحذفها</vt:lpstr>
      <vt:lpstr>علامة التبويب "مراجعة"</vt:lpstr>
      <vt:lpstr>التدقيق الإملائي والنحوي</vt:lpstr>
      <vt:lpstr>التدقيق الإملائي والنحوي</vt:lpstr>
      <vt:lpstr>إدراج تعليق</vt:lpstr>
      <vt:lpstr>حذف تعليقات</vt:lpstr>
      <vt:lpstr>التنقل بين التعليقات</vt:lpstr>
      <vt:lpstr>علامة التبويب "عرض"</vt:lpstr>
      <vt:lpstr>مجموعة "طرق العرض"</vt:lpstr>
      <vt:lpstr>وضع القراءة</vt:lpstr>
      <vt:lpstr>وضع القراءة</vt:lpstr>
      <vt:lpstr>تخطيط الطباعة</vt:lpstr>
      <vt:lpstr>تخطيط الويب</vt:lpstr>
      <vt:lpstr>تخطيط تفصيلي</vt:lpstr>
      <vt:lpstr>تخطيط تفصيلي</vt:lpstr>
      <vt:lpstr>مسودة</vt:lpstr>
      <vt:lpstr>مجموعة "إظهار"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dc:title>
  <dc:creator>Yazan AlZawahareh</dc:creator>
  <cp:lastModifiedBy>Author</cp:lastModifiedBy>
  <cp:revision>806</cp:revision>
  <dcterms:created xsi:type="dcterms:W3CDTF">2011-03-28T05:47:22Z</dcterms:created>
  <dcterms:modified xsi:type="dcterms:W3CDTF">2026-02-22T18:17:51Z</dcterms:modified>
</cp:coreProperties>
</file>